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9" r:id="rId4"/>
    <p:sldId id="273" r:id="rId5"/>
    <p:sldId id="260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E8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8" autoAdjust="0"/>
    <p:restoredTop sz="94660"/>
  </p:normalViewPr>
  <p:slideViewPr>
    <p:cSldViewPr>
      <p:cViewPr varScale="1">
        <p:scale>
          <a:sx n="110" d="100"/>
          <a:sy n="110" d="100"/>
        </p:scale>
        <p:origin x="73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20481012661722"/>
          <c:y val="4.5823863636363649E-2"/>
          <c:w val="0.8802804375516855"/>
          <c:h val="0.79037938439513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balanced" dir="tl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-4.629629629629658E-3"/>
                  <c:y val="-4.140849954105731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78 284,22</a:t>
                    </a:r>
                    <a:endParaRPr lang="en-US" dirty="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78284.22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53 905,79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53905.79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58 119,70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58119.7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4.6296296296296294E-3"/>
                  <c:y val="-4.91862623839913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71 644,37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71644.37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5432098765431985E-2"/>
                  <c:y val="-4.6292952831991904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rgbClr val="08080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1339983280"/>
        <c:axId val="-1339978384"/>
      </c:barChart>
      <c:catAx>
        <c:axId val="-1339983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39978384"/>
        <c:crosses val="autoZero"/>
        <c:auto val="1"/>
        <c:lblAlgn val="ctr"/>
        <c:lblOffset val="100"/>
        <c:noMultiLvlLbl val="0"/>
      </c:catAx>
      <c:valAx>
        <c:axId val="-133997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33998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9.4059289128229057E-2"/>
          <c:y val="0.85929983894058704"/>
          <c:w val="0.65025918635170599"/>
          <c:h val="0.128283422224763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20481012661722"/>
          <c:y val="4.5823863636363649E-2"/>
          <c:w val="0.8802804375516855"/>
          <c:h val="0.79037938439513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balanced" dir="tl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-4.629629629629658E-3"/>
                  <c:y val="-4.140849954105731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rgbClr val="080808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23 281,16</a:t>
                    </a:r>
                    <a:endParaRPr lang="en-US" dirty="0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23281.16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26 105,31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26105.31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15 756,26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15756.26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4.6296296296296294E-3"/>
                  <c:y val="-4.91862623839913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16 026,64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16026.64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balanced" dir="tl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5432098765431985E-2"/>
                  <c:y val="-4.6292952831991904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rgbClr val="08080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rgbClr val="080808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-1339982192"/>
        <c:axId val="-1339977296"/>
      </c:barChart>
      <c:catAx>
        <c:axId val="-1339982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339977296"/>
        <c:crosses val="autoZero"/>
        <c:auto val="1"/>
        <c:lblAlgn val="ctr"/>
        <c:lblOffset val="100"/>
        <c:noMultiLvlLbl val="0"/>
      </c:catAx>
      <c:valAx>
        <c:axId val="-133997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33998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9.4059289128229057E-2"/>
          <c:y val="0.85929983894058704"/>
          <c:w val="0.65025918635170599"/>
          <c:h val="0.128283422224763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0.61582</cdr:x>
      <cdr:y>0.56954</cdr:y>
    </cdr:from>
    <cdr:to>
      <cdr:x>0.742</cdr:x>
      <cdr:y>0.64586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2818" y="2546066"/>
          <a:ext cx="914400" cy="341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0.61582</cdr:x>
      <cdr:y>0.56954</cdr:y>
    </cdr:from>
    <cdr:to>
      <cdr:x>0.742</cdr:x>
      <cdr:y>0.64586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2818" y="2546066"/>
          <a:ext cx="914400" cy="341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AAF53-72B1-40F5-8D82-FC0F3773B478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EA801-6F1C-45DD-9FA5-453CD4F01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261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EA801-6F1C-45DD-9FA5-453CD4F01D7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35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4551" y="758635"/>
            <a:ext cx="8063706" cy="3816424"/>
          </a:xfrm>
          <a:solidFill>
            <a:schemeClr val="tx2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effectLst/>
              </a:rPr>
              <a:t>Отчет об исполнении бюджета городского поселения Белореченского муниципального образования за 2021 год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87624" y="5105400"/>
            <a:ext cx="7560295" cy="1752600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chemeClr val="bg1"/>
                </a:solidFill>
              </a:rPr>
              <a:t>Докладчик: главный специалист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по финансово-бюджетной политике Е.А. </a:t>
            </a:r>
            <a:r>
              <a:rPr lang="ru-RU" sz="2000" b="1" dirty="0" err="1" smtClean="0">
                <a:solidFill>
                  <a:schemeClr val="bg1"/>
                </a:solidFill>
              </a:rPr>
              <a:t>Логош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май 2022 года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" y="45847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dvina29.ru/wp-content/uploads/2021/05/bjudzhet_kalkuljator_nalogi_cifry_otchetnost_finans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omments.ua/img/publications/Ls1q27tETUaiJmj-mkLc_VViIdfGHIDI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www.sovetskaya-adygeya.ru/images/3333-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84" y="4868556"/>
            <a:ext cx="2040161" cy="185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7194"/>
            <a:ext cx="8229600" cy="165365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доходной части бюджета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городского поселения Белореченского муниципального образования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2021 год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594541"/>
              </p:ext>
            </p:extLst>
          </p:nvPr>
        </p:nvGraphicFramePr>
        <p:xfrm>
          <a:off x="462960" y="2840712"/>
          <a:ext cx="8218080" cy="2529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2936"/>
                <a:gridCol w="1368152"/>
                <a:gridCol w="1224136"/>
                <a:gridCol w="1224136"/>
                <a:gridCol w="1228720"/>
              </a:tblGrid>
              <a:tr h="32893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2020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 на 2021 год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Исполнено в 2021</a:t>
                      </a:r>
                    </a:p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год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%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Доходы, всего          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0335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875,96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94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772,33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87 671,01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0335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92,5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2368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   из них: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6845">
                <a:tc>
                  <a:txBody>
                    <a:bodyPr/>
                    <a:lstStyle/>
                    <a:p>
                      <a:pPr indent="1397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налоговые и неналоговые доходы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58 119,7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78 319,57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71 644,37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91,5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71450">
                <a:tc>
                  <a:txBody>
                    <a:bodyPr/>
                    <a:lstStyle/>
                    <a:p>
                      <a:pPr indent="1397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безвозмездные поступления, в том числе: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15 756,26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16452,76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16 026,64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97,4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indent="419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субсидии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14 325,11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14 147,76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13 722,64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97,0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6256">
                <a:tc>
                  <a:txBody>
                    <a:bodyPr/>
                    <a:lstStyle/>
                    <a:p>
                      <a:pPr indent="41910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субвенции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796,3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836,10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836,10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388878" y="2420888"/>
            <a:ext cx="13576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(тыс. рублей)</a:t>
            </a:r>
          </a:p>
        </p:txBody>
      </p:sp>
    </p:spTree>
    <p:extLst>
      <p:ext uri="{BB962C8B-B14F-4D97-AF65-F5344CB8AC3E}">
        <p14:creationId xmlns:p14="http://schemas.microsoft.com/office/powerpoint/2010/main" val="6571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319" y="742925"/>
            <a:ext cx="8229600" cy="16584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Динамика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налоговых и неналоговых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доходов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бюджета 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городского поселения Белореченского муниципального образования в 2018-2021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годах, тыс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. руб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.</a:t>
            </a:r>
            <a:b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6539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499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797286"/>
            <a:ext cx="8229600" cy="16584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32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Динамика безвозмездных поступлений бюджета городского поселения Белореченского муниципального образования в 2018-2021 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годах, тыс</a:t>
            </a:r>
            <a:r>
              <a:rPr lang="ru-RU" sz="28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. руб</a:t>
            </a:r>
            <a: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.</a:t>
            </a:r>
            <a:br>
              <a:rPr lang="ru-RU" sz="28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409633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18047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06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17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Расходы бюджета в разрезе муниципальных программ в 2021 году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715038"/>
              </p:ext>
            </p:extLst>
          </p:nvPr>
        </p:nvGraphicFramePr>
        <p:xfrm>
          <a:off x="429051" y="1168548"/>
          <a:ext cx="8257748" cy="5599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5606"/>
                <a:gridCol w="1073508"/>
                <a:gridCol w="1180857"/>
                <a:gridCol w="1228752"/>
                <a:gridCol w="1199025"/>
              </a:tblGrid>
              <a:tr h="3081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КЦСР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План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Исполнение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Процент исполнения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54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</a:tr>
              <a:tr h="9245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программа: «Эффективное управление и экономическое развитие на территории городского поселения Белореченского муниципального образования» на 2021-2025 годы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40000000000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39 768,83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34 949,95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87,88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 anchor="ctr"/>
                </a:tc>
              </a:tr>
              <a:tr h="6163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/>
                          </a:solidFill>
                          <a:effectLst/>
                        </a:rPr>
                        <a:t>Муниципальная программа «Безопасность на территории городского поселения Белореченского муниципального образования на 2021 - 2025 годы»</a:t>
                      </a:r>
                      <a:endParaRPr lang="ru-RU" sz="10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4100000000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731,01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526,24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71,99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</a:tr>
              <a:tr h="10785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«Безопасность гидротехнического сооружения водохранилища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р.Мальтинка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с.Мальта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</a:rPr>
                        <a:t>Усольского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 района, находящегося на территории Белореченского муниципального образования на 2021-2025 годы»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4500000000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615,04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199,94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32,51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</a:tr>
              <a:tr h="3339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/>
                          </a:solidFill>
                          <a:effectLst/>
                        </a:rPr>
                        <a:t>Муниципальная программа «Архитектура и градостроительство на 2021 – 2025 годы»</a:t>
                      </a:r>
                      <a:endParaRPr lang="ru-RU" sz="10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4600000000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21,90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21,90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100,00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</a:tr>
              <a:tr h="7704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«Муниципальное хозяйство на территории городского поселения Белореченского муниципального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образования на 2021 – 2025 годы»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4200000000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22 813,48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19 366,85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84,89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</a:tr>
              <a:tr h="6163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1"/>
                          </a:solidFill>
                          <a:effectLst/>
                        </a:rPr>
                        <a:t>Муниципальная программа «Формирование современной городской среды Белореченского муниципального образования на 2018-2024 годы»</a:t>
                      </a:r>
                      <a:endParaRPr lang="ru-RU" sz="10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4300000000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5 161,31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5161,31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1"/>
                          </a:solidFill>
                          <a:effectLst/>
                        </a:rPr>
                        <a:t>100,00</a:t>
                      </a:r>
                      <a:endParaRPr lang="ru-RU" sz="10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</a:tr>
              <a:tr h="7704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«Работа с населением на территории городского поселения Белореченского муниципального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</a:rPr>
                        <a:t>образования» на 2021 – 2025 годы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4400000000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26 986,67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26 298,17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97,45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932" marR="599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433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cs typeface="Arial" panose="020B0604020202020204" pitchFamily="34" charset="0"/>
              </a:rPr>
              <a:t>МП «Эффективное управление и экономическое развитие на территории городского поселения Белореченского муниципального образования</a:t>
            </a:r>
            <a:r>
              <a:rPr lang="ru-RU" altLang="ru-RU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2021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34 949,95 тыс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Средства направлены на:</a:t>
            </a:r>
          </a:p>
          <a:p>
            <a:pPr algn="just"/>
            <a:r>
              <a:rPr lang="ru-RU" sz="2800" dirty="0"/>
              <a:t>содержание органов местного </a:t>
            </a:r>
            <a:r>
              <a:rPr lang="ru-RU" sz="2800" dirty="0" smtClean="0"/>
              <a:t>самоуправления;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оплату коммунальных </a:t>
            </a:r>
            <a:r>
              <a:rPr lang="ru-RU" sz="2800" dirty="0" smtClean="0"/>
              <a:t>услуг;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оценку муниципального имущества, техническую </a:t>
            </a:r>
            <a:r>
              <a:rPr lang="ru-RU" sz="2800" dirty="0" smtClean="0"/>
              <a:t>инвентаризацию, кадастровые работы;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формирование земельных </a:t>
            </a:r>
            <a:r>
              <a:rPr lang="ru-RU" sz="2800" dirty="0" smtClean="0"/>
              <a:t>участков;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/>
              <a:t>отчисление взносов на капитальный ремонт общего имущества </a:t>
            </a:r>
            <a:r>
              <a:rPr lang="ru-RU" sz="2800" dirty="0" smtClean="0"/>
              <a:t>МКД;</a:t>
            </a:r>
          </a:p>
          <a:p>
            <a:pPr algn="just"/>
            <a:r>
              <a:rPr lang="ru-RU" sz="2800" dirty="0" smtClean="0"/>
              <a:t>профессиональную переподготовку специалистов. </a:t>
            </a:r>
            <a:endParaRPr lang="ru-RU" sz="2800" dirty="0"/>
          </a:p>
          <a:p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76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464" y="40719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МП «Безопасность </a:t>
            </a:r>
            <a:r>
              <a:rPr lang="ru-RU" altLang="ru-RU" sz="2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на территории Белореченского муниципального </a:t>
            </a:r>
            <a:r>
              <a:rPr lang="ru-RU" altLang="ru-RU" sz="2800" b="1" dirty="0" smtClean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образования»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321" y="1772816"/>
            <a:ext cx="8229600" cy="438912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      В 2021 году расходы составили 526,24 тыс. рублей и были направлены на:</a:t>
            </a:r>
          </a:p>
          <a:p>
            <a:pPr algn="just"/>
            <a:r>
              <a:rPr lang="ru-RU" dirty="0" smtClean="0"/>
              <a:t>техническое </a:t>
            </a:r>
            <a:r>
              <a:rPr lang="ru-RU" dirty="0"/>
              <a:t>обслуживание и ремонт огнетушителей с </a:t>
            </a:r>
            <a:r>
              <a:rPr lang="ru-RU" dirty="0" err="1"/>
              <a:t>гидроиспытанием</a:t>
            </a:r>
            <a:r>
              <a:rPr lang="ru-RU" dirty="0"/>
              <a:t>, находящихся в помещениях администрации городского поселения Белореченского муниципального образования; </a:t>
            </a:r>
            <a:endParaRPr lang="ru-RU" dirty="0" smtClean="0"/>
          </a:p>
          <a:p>
            <a:pPr algn="just"/>
            <a:r>
              <a:rPr lang="ru-RU" dirty="0" smtClean="0"/>
              <a:t>техническое </a:t>
            </a:r>
            <a:r>
              <a:rPr lang="ru-RU" dirty="0"/>
              <a:t>обслуживание охранно-пожарной сигнализации помещения администрации городского поселения Белореченского муниципального образования; </a:t>
            </a:r>
            <a:endParaRPr lang="ru-RU" dirty="0" smtClean="0"/>
          </a:p>
          <a:p>
            <a:pPr algn="just"/>
            <a:r>
              <a:rPr lang="ru-RU" dirty="0" smtClean="0"/>
              <a:t>выполнение </a:t>
            </a:r>
            <a:r>
              <a:rPr lang="ru-RU" dirty="0"/>
              <a:t>работ по предупреждению и тушению пожаров на территориях лесов в границах населенных пунктов Белореченского муниципального образования; </a:t>
            </a:r>
            <a:endParaRPr lang="ru-RU" dirty="0" smtClean="0"/>
          </a:p>
          <a:p>
            <a:pPr algn="just"/>
            <a:r>
              <a:rPr lang="ru-RU" dirty="0" smtClean="0"/>
              <a:t>противопожарное </a:t>
            </a:r>
            <a:r>
              <a:rPr lang="ru-RU" dirty="0"/>
              <a:t>обустройство границ населенных пунктов Белореченского МО (создание противопожарных разрывов, минерализованных полос</a:t>
            </a:r>
            <a:r>
              <a:rPr lang="ru-RU" dirty="0" smtClean="0"/>
              <a:t>).  </a:t>
            </a: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://oun-pokr.gork.obr55.ru/files/2021/11/561_n1970194_b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745" y="5873526"/>
            <a:ext cx="1750176" cy="98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03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081" y="38091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</a:rPr>
              <a:t>МП «</a:t>
            </a:r>
            <a:r>
              <a:rPr lang="ru-RU" altLang="ru-RU" sz="26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Работа </a:t>
            </a:r>
            <a:r>
              <a:rPr lang="ru-RU" altLang="ru-RU" sz="2600" b="1" dirty="0">
                <a:solidFill>
                  <a:srgbClr val="002060"/>
                </a:solidFill>
                <a:cs typeface="Arial" panose="020B0604020202020204" pitchFamily="34" charset="0"/>
              </a:rPr>
              <a:t>с </a:t>
            </a:r>
            <a:r>
              <a:rPr lang="ru-RU" altLang="ru-RU" sz="26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населением на территории городского поселения </a:t>
            </a:r>
            <a:r>
              <a:rPr lang="ru-RU" altLang="ru-RU" sz="2600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Белоречеснкого</a:t>
            </a:r>
            <a:r>
              <a:rPr lang="ru-RU" altLang="ru-RU" sz="26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муниципального образования»</a:t>
            </a:r>
            <a:endParaRPr lang="ru-RU" sz="26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0306" y="2129704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В 2021 освоено бюджетных средств 26 298,17 тыс. рублей. Направление расходов:</a:t>
            </a:r>
          </a:p>
          <a:p>
            <a:pPr algn="just"/>
            <a:r>
              <a:rPr lang="ru-RU" dirty="0" smtClean="0"/>
              <a:t>уничтожение дикорастущей конопли;</a:t>
            </a:r>
          </a:p>
          <a:p>
            <a:pPr algn="just"/>
            <a:r>
              <a:rPr lang="ru-RU" dirty="0" smtClean="0"/>
              <a:t>работы по изготовлению ледяных фигур;</a:t>
            </a:r>
          </a:p>
          <a:p>
            <a:pPr algn="just"/>
            <a:r>
              <a:rPr lang="ru-RU" dirty="0" smtClean="0"/>
              <a:t>приобретение товаров для организации и проведения культурно-массовых мероприятий; </a:t>
            </a:r>
          </a:p>
          <a:p>
            <a:pPr algn="just"/>
            <a:r>
              <a:rPr lang="ru-RU" dirty="0" smtClean="0"/>
              <a:t>субсидии муниципальным учреждениям культуры и физической культуры Белореченского муниципального образования на выполнение муниципального задания; </a:t>
            </a: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выплата </a:t>
            </a:r>
            <a:r>
              <a:rPr lang="ru-RU" dirty="0"/>
              <a:t>пенсии за стаж муниципальной </a:t>
            </a:r>
            <a:r>
              <a:rPr lang="ru-RU" dirty="0" smtClean="0"/>
              <a:t>службы;</a:t>
            </a:r>
          </a:p>
          <a:p>
            <a:pPr algn="just"/>
            <a:r>
              <a:rPr lang="ru-RU" dirty="0"/>
              <a:t>выплаты гражданам, удостоенным звания «Почетный житель</a:t>
            </a:r>
            <a:r>
              <a:rPr lang="ru-RU" dirty="0" smtClean="0"/>
              <a:t>»;</a:t>
            </a:r>
          </a:p>
          <a:p>
            <a:pPr algn="just"/>
            <a:r>
              <a:rPr lang="ru-RU" dirty="0" smtClean="0"/>
              <a:t>организация питания при проведении праздничных мероприятий</a:t>
            </a:r>
          </a:p>
          <a:p>
            <a:pPr algn="just"/>
            <a:r>
              <a:rPr lang="ru-RU" dirty="0" smtClean="0"/>
              <a:t> оплата фейерверков, баннеров, букетов для награждения. </a:t>
            </a: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371" y="5831440"/>
            <a:ext cx="1484679" cy="986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10" y="1141231"/>
            <a:ext cx="1436147" cy="8644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4558" y="1141231"/>
            <a:ext cx="998303" cy="88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4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459" y="780649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МП «</a:t>
            </a:r>
            <a:r>
              <a:rPr lang="ru-RU" sz="2800" b="1" dirty="0">
                <a:solidFill>
                  <a:srgbClr val="002060"/>
                </a:solidFill>
              </a:rPr>
              <a:t>Безопасность гидротехнического сооружения водохранилища р. </a:t>
            </a:r>
            <a:r>
              <a:rPr lang="ru-RU" sz="2800" b="1" dirty="0" err="1">
                <a:solidFill>
                  <a:srgbClr val="002060"/>
                </a:solidFill>
              </a:rPr>
              <a:t>Мальтинка</a:t>
            </a:r>
            <a:r>
              <a:rPr lang="ru-RU" sz="2800" b="1" dirty="0">
                <a:solidFill>
                  <a:srgbClr val="002060"/>
                </a:solidFill>
              </a:rPr>
              <a:t> в с. Мальта </a:t>
            </a:r>
            <a:r>
              <a:rPr lang="ru-RU" sz="2800" b="1" dirty="0" err="1">
                <a:solidFill>
                  <a:srgbClr val="002060"/>
                </a:solidFill>
              </a:rPr>
              <a:t>Усольского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района»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     В 2021 году </a:t>
            </a:r>
            <a:r>
              <a:rPr lang="ru-RU" b="1" dirty="0">
                <a:solidFill>
                  <a:schemeClr val="accent1"/>
                </a:solidFill>
              </a:rPr>
              <a:t>расходы </a:t>
            </a:r>
            <a:r>
              <a:rPr lang="ru-RU" b="1" dirty="0" smtClean="0">
                <a:solidFill>
                  <a:schemeClr val="accent1"/>
                </a:solidFill>
              </a:rPr>
              <a:t>составили 199,94 тыс. рублей и были направлены на:</a:t>
            </a:r>
          </a:p>
          <a:p>
            <a:pPr algn="just"/>
            <a:r>
              <a:rPr lang="ru-RU" sz="1600" dirty="0" smtClean="0"/>
              <a:t>заключение </a:t>
            </a:r>
            <a:r>
              <a:rPr lang="ru-RU" sz="1600" dirty="0"/>
              <a:t>договора обязательного страхования гражданской ответственности в соответствии с законодательством Российской Федерации об обязательном страховании гражданской ответственности владельца гидротехнического </a:t>
            </a:r>
            <a:r>
              <a:rPr lang="ru-RU" sz="1600" dirty="0" smtClean="0"/>
              <a:t>сооружения;</a:t>
            </a:r>
          </a:p>
          <a:p>
            <a:pPr algn="just"/>
            <a:r>
              <a:rPr lang="ru-RU" sz="1600" dirty="0" smtClean="0"/>
              <a:t>разработку декларации безопасности гидротехнического сооружения</a:t>
            </a:r>
            <a:r>
              <a:rPr lang="ru-RU" sz="1600" dirty="0"/>
              <a:t>, расположенного в с. Мальта Белореченского муниципального </a:t>
            </a:r>
            <a:r>
              <a:rPr lang="ru-RU" sz="1600" dirty="0" smtClean="0"/>
              <a:t>образования.</a:t>
            </a:r>
            <a:endParaRPr lang="ru-RU" sz="1600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05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МП «</a:t>
            </a:r>
            <a:r>
              <a:rPr lang="ru-RU" altLang="ru-RU" sz="2800" b="1" dirty="0">
                <a:solidFill>
                  <a:srgbClr val="002060"/>
                </a:solidFill>
                <a:cs typeface="Arial" panose="020B0604020202020204" pitchFamily="34" charset="0"/>
              </a:rPr>
              <a:t>Муниципальное хозяйство на территории городского поселения Белореченского муниципального </a:t>
            </a:r>
            <a:r>
              <a:rPr lang="ru-RU" altLang="ru-RU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образования»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248" y="1772816"/>
            <a:ext cx="8630231" cy="468052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2200" b="1" dirty="0" smtClean="0">
                <a:solidFill>
                  <a:schemeClr val="accent1"/>
                </a:solidFill>
              </a:rPr>
              <a:t>      </a:t>
            </a:r>
            <a:r>
              <a:rPr lang="ru-RU" sz="2900" b="1" dirty="0" smtClean="0">
                <a:solidFill>
                  <a:schemeClr val="accent1"/>
                </a:solidFill>
              </a:rPr>
              <a:t>В 2021 </a:t>
            </a:r>
            <a:r>
              <a:rPr lang="ru-RU" sz="2900" b="1" dirty="0">
                <a:solidFill>
                  <a:schemeClr val="accent1"/>
                </a:solidFill>
              </a:rPr>
              <a:t>году расходы </a:t>
            </a:r>
            <a:r>
              <a:rPr lang="ru-RU" sz="2900" b="1" dirty="0" smtClean="0">
                <a:solidFill>
                  <a:schemeClr val="accent1"/>
                </a:solidFill>
              </a:rPr>
              <a:t>составили 20 366,85 тыс. рублей (в том числе средства ОБ 6 219,76 тыс. рублей) и направлены на:</a:t>
            </a:r>
          </a:p>
          <a:p>
            <a:pPr algn="just"/>
            <a:r>
              <a:rPr lang="ru-RU" sz="2200" dirty="0" smtClean="0"/>
              <a:t>мероприятия по подготовке к отопительному периоду;</a:t>
            </a:r>
          </a:p>
          <a:p>
            <a:pPr algn="just"/>
            <a:r>
              <a:rPr lang="ru-RU" sz="2200" dirty="0" smtClean="0"/>
              <a:t>приобретение приборов учета; </a:t>
            </a:r>
          </a:p>
          <a:p>
            <a:pPr algn="just"/>
            <a:r>
              <a:rPr lang="ru-RU" sz="2200" dirty="0" smtClean="0"/>
              <a:t>в </a:t>
            </a:r>
            <a:r>
              <a:rPr lang="ru-RU" sz="2200" dirty="0"/>
              <a:t>рамках проекта «Народные инициативы» приобретено оборудование малой механизации - </a:t>
            </a:r>
            <a:r>
              <a:rPr lang="ru-RU" sz="2200" dirty="0" err="1"/>
              <a:t>мотокосы</a:t>
            </a:r>
            <a:r>
              <a:rPr lang="ru-RU" sz="2200" dirty="0"/>
              <a:t>, воздуходувы, роторная щетка, а также </a:t>
            </a:r>
            <a:r>
              <a:rPr lang="ru-RU" sz="2200" dirty="0" err="1"/>
              <a:t>измельчитель</a:t>
            </a:r>
            <a:r>
              <a:rPr lang="ru-RU" sz="2200" dirty="0"/>
              <a:t> древесных </a:t>
            </a:r>
            <a:r>
              <a:rPr lang="ru-RU" sz="2200" dirty="0" smtClean="0"/>
              <a:t>отходов, </a:t>
            </a:r>
            <a:r>
              <a:rPr lang="ru-RU" sz="2200" dirty="0"/>
              <a:t>переданы в МУП «</a:t>
            </a:r>
            <a:r>
              <a:rPr lang="ru-RU" sz="2200" dirty="0" err="1"/>
              <a:t>Белореченское</a:t>
            </a:r>
            <a:r>
              <a:rPr lang="ru-RU" sz="2200" dirty="0"/>
              <a:t> ЖКХ» для проведения работ по благоустройству. Дополнительно приобретены светильники для организации уличного </a:t>
            </a:r>
            <a:r>
              <a:rPr lang="ru-RU" sz="2200" dirty="0" smtClean="0"/>
              <a:t>освещения; </a:t>
            </a:r>
          </a:p>
          <a:p>
            <a:pPr algn="just"/>
            <a:r>
              <a:rPr lang="ru-RU" sz="2200" dirty="0" smtClean="0"/>
              <a:t> </a:t>
            </a:r>
            <a:r>
              <a:rPr lang="ru-RU" sz="2200" dirty="0"/>
              <a:t>капитальный ремонт дороги общего пользования местного значения - дорога до МБДОУ «Детский сад № 1 «Аленушка» </a:t>
            </a:r>
            <a:r>
              <a:rPr lang="ru-RU" sz="2200" dirty="0" err="1"/>
              <a:t>р.п</a:t>
            </a:r>
            <a:r>
              <a:rPr lang="ru-RU" sz="2200" dirty="0"/>
              <a:t>. </a:t>
            </a:r>
            <a:r>
              <a:rPr lang="ru-RU" sz="2200" dirty="0" err="1" smtClean="0"/>
              <a:t>Белореченский</a:t>
            </a:r>
            <a:r>
              <a:rPr lang="ru-RU" sz="2200" dirty="0" smtClean="0"/>
              <a:t>;</a:t>
            </a:r>
          </a:p>
          <a:p>
            <a:pPr algn="just"/>
            <a:r>
              <a:rPr lang="ru-RU" sz="2200" dirty="0" smtClean="0"/>
              <a:t>устройство </a:t>
            </a:r>
            <a:r>
              <a:rPr lang="ru-RU" sz="2200" dirty="0"/>
              <a:t>и содержание площадок накопления твердых коммунальных </a:t>
            </a:r>
            <a:r>
              <a:rPr lang="ru-RU" sz="2200" dirty="0" smtClean="0"/>
              <a:t>отходов; </a:t>
            </a:r>
            <a:endParaRPr lang="ru-RU" sz="2200" dirty="0"/>
          </a:p>
          <a:p>
            <a:pPr algn="just"/>
            <a:r>
              <a:rPr lang="ru-RU" sz="2200" dirty="0" smtClean="0"/>
              <a:t>работы </a:t>
            </a:r>
            <a:r>
              <a:rPr lang="ru-RU" sz="2200" dirty="0"/>
              <a:t>по содержанию дорог общего пользования местного значения </a:t>
            </a:r>
            <a:r>
              <a:rPr lang="ru-RU" sz="2200" dirty="0" smtClean="0"/>
              <a:t>(выполнение </a:t>
            </a:r>
            <a:r>
              <a:rPr lang="ru-RU" sz="2200" dirty="0"/>
              <a:t>работ по отсыпке дорог общего </a:t>
            </a:r>
            <a:r>
              <a:rPr lang="ru-RU" sz="2200" dirty="0" smtClean="0"/>
              <a:t>пользования, работы </a:t>
            </a:r>
            <a:r>
              <a:rPr lang="ru-RU" sz="2200" dirty="0"/>
              <a:t>по ямочному </a:t>
            </a:r>
            <a:r>
              <a:rPr lang="ru-RU" sz="2200" dirty="0" smtClean="0"/>
              <a:t>ремонту, работы </a:t>
            </a:r>
            <a:r>
              <a:rPr lang="ru-RU" sz="2200" dirty="0"/>
              <a:t>по нанесению дорожной </a:t>
            </a:r>
            <a:r>
              <a:rPr lang="ru-RU" sz="2200" dirty="0" smtClean="0"/>
              <a:t>разметки);</a:t>
            </a:r>
            <a:endParaRPr lang="ru-RU" sz="2200" dirty="0"/>
          </a:p>
          <a:p>
            <a:pPr algn="just"/>
            <a:r>
              <a:rPr lang="ru-RU" sz="2200" dirty="0" smtClean="0"/>
              <a:t>выполнение </a:t>
            </a:r>
            <a:r>
              <a:rPr lang="ru-RU" sz="2200" dirty="0"/>
              <a:t>работ по ремонту участка дороги общего пользования по ул. Разведочная с. </a:t>
            </a:r>
            <a:r>
              <a:rPr lang="ru-RU" sz="2200" dirty="0" smtClean="0"/>
              <a:t>Мальта;</a:t>
            </a:r>
          </a:p>
          <a:p>
            <a:pPr algn="just"/>
            <a:r>
              <a:rPr lang="ru-RU" sz="2200" dirty="0" smtClean="0"/>
              <a:t>приобретение </a:t>
            </a:r>
            <a:r>
              <a:rPr lang="ru-RU" sz="2200" dirty="0"/>
              <a:t>дизельного топлива в целях содержания </a:t>
            </a:r>
            <a:r>
              <a:rPr lang="ru-RU" sz="2200" dirty="0" smtClean="0"/>
              <a:t>дорог; </a:t>
            </a:r>
          </a:p>
          <a:p>
            <a:pPr algn="just"/>
            <a:r>
              <a:rPr lang="ru-RU" sz="2200" dirty="0" smtClean="0"/>
              <a:t>приобретение </a:t>
            </a:r>
            <a:r>
              <a:rPr lang="ru-RU" sz="2200" dirty="0"/>
              <a:t>дорожных </a:t>
            </a:r>
            <a:r>
              <a:rPr lang="ru-RU" sz="2200" dirty="0" smtClean="0"/>
              <a:t>знаков;</a:t>
            </a:r>
          </a:p>
          <a:p>
            <a:pPr algn="just"/>
            <a:r>
              <a:rPr lang="ru-RU" sz="2200" dirty="0" smtClean="0"/>
              <a:t>оплата </a:t>
            </a:r>
            <a:r>
              <a:rPr lang="ru-RU" sz="2200" dirty="0"/>
              <a:t>электроэнергии </a:t>
            </a:r>
            <a:r>
              <a:rPr lang="ru-RU" sz="2200" dirty="0" smtClean="0"/>
              <a:t>уличного освещения;</a:t>
            </a:r>
            <a:endParaRPr lang="ru-RU" sz="2200" dirty="0"/>
          </a:p>
          <a:p>
            <a:pPr algn="just"/>
            <a:r>
              <a:rPr lang="ru-RU" sz="2200" dirty="0" smtClean="0"/>
              <a:t>выполнение </a:t>
            </a:r>
            <a:r>
              <a:rPr lang="ru-RU" sz="2200" dirty="0"/>
              <a:t>работ по окраске секций металлических уличных ограждений вдоль дорого общего </a:t>
            </a:r>
            <a:r>
              <a:rPr lang="ru-RU" sz="2200" dirty="0" smtClean="0"/>
              <a:t>пользования;</a:t>
            </a:r>
          </a:p>
          <a:p>
            <a:pPr algn="just"/>
            <a:r>
              <a:rPr lang="ru-RU" sz="2200" dirty="0" smtClean="0"/>
              <a:t>оказание </a:t>
            </a:r>
            <a:r>
              <a:rPr lang="ru-RU" sz="2200" dirty="0"/>
              <a:t>услуг по обращению с </a:t>
            </a:r>
            <a:r>
              <a:rPr lang="ru-RU" sz="2200" dirty="0" smtClean="0"/>
              <a:t>отходами;</a:t>
            </a:r>
            <a:endParaRPr lang="ru-RU" sz="2200" dirty="0"/>
          </a:p>
          <a:p>
            <a:pPr algn="just"/>
            <a:r>
              <a:rPr lang="ru-RU" sz="2200" dirty="0" smtClean="0"/>
              <a:t>выполнение </a:t>
            </a:r>
            <a:r>
              <a:rPr lang="ru-RU" sz="2200" dirty="0"/>
              <a:t>работ по содержанию площадок накопления твёрдых коммун </a:t>
            </a:r>
            <a:r>
              <a:rPr lang="ru-RU" sz="2200" dirty="0" smtClean="0"/>
              <a:t>отходов; </a:t>
            </a:r>
            <a:endParaRPr lang="ru-RU" sz="2200" dirty="0"/>
          </a:p>
          <a:p>
            <a:pPr algn="just"/>
            <a:r>
              <a:rPr lang="ru-RU" sz="2200" dirty="0" smtClean="0"/>
              <a:t>мероприятия </a:t>
            </a:r>
            <a:r>
              <a:rPr lang="ru-RU" sz="2200" dirty="0"/>
              <a:t>по содержанию </a:t>
            </a:r>
            <a:r>
              <a:rPr lang="ru-RU" sz="2200" dirty="0" smtClean="0"/>
              <a:t>фонтана;</a:t>
            </a:r>
            <a:endParaRPr lang="ru-RU" sz="2200" dirty="0"/>
          </a:p>
          <a:p>
            <a:pPr algn="just"/>
            <a:r>
              <a:rPr lang="ru-RU" sz="2200" dirty="0" smtClean="0"/>
              <a:t>субсидия </a:t>
            </a:r>
            <a:r>
              <a:rPr lang="ru-RU" sz="2200" dirty="0"/>
              <a:t>автономному учреждению на выполнение муниципального задания -  специализированной службе по вопросам похоронного </a:t>
            </a:r>
            <a:r>
              <a:rPr lang="ru-RU" sz="2200" dirty="0" smtClean="0"/>
              <a:t>дела; </a:t>
            </a:r>
            <a:endParaRPr lang="ru-RU" sz="2200" dirty="0"/>
          </a:p>
          <a:p>
            <a:pPr algn="just"/>
            <a:r>
              <a:rPr lang="ru-RU" sz="2200" dirty="0" smtClean="0"/>
              <a:t>оплата </a:t>
            </a:r>
            <a:r>
              <a:rPr lang="ru-RU" sz="2200" dirty="0"/>
              <a:t>маркшейдерского обследования (определение объемов отходов производства и потребления</a:t>
            </a:r>
            <a:r>
              <a:rPr lang="ru-RU" sz="2200" dirty="0" smtClean="0"/>
              <a:t>);</a:t>
            </a:r>
            <a:endParaRPr lang="ru-RU" sz="2200" dirty="0"/>
          </a:p>
          <a:p>
            <a:pPr algn="just"/>
            <a:r>
              <a:rPr lang="ru-RU" sz="2200" dirty="0" smtClean="0"/>
              <a:t>государственная </a:t>
            </a:r>
            <a:r>
              <a:rPr lang="ru-RU" sz="2200" dirty="0"/>
              <a:t>экспертиза проектной документации в части проверки достоверности определения сметной </a:t>
            </a:r>
            <a:r>
              <a:rPr lang="ru-RU" sz="2200" dirty="0" smtClean="0"/>
              <a:t>документации;</a:t>
            </a:r>
            <a:endParaRPr lang="ru-RU" sz="2200" dirty="0"/>
          </a:p>
          <a:p>
            <a:pPr algn="just"/>
            <a:r>
              <a:rPr lang="ru-RU" sz="2200" dirty="0" smtClean="0"/>
              <a:t>оплата </a:t>
            </a:r>
            <a:r>
              <a:rPr lang="ru-RU" sz="2200" dirty="0"/>
              <a:t>за технологическое </a:t>
            </a:r>
            <a:r>
              <a:rPr lang="ru-RU" sz="2200" dirty="0" smtClean="0"/>
              <a:t>присоединение.</a:t>
            </a:r>
          </a:p>
          <a:p>
            <a:endParaRPr lang="ru-RU" sz="1400" dirty="0"/>
          </a:p>
          <a:p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20" y="6093296"/>
            <a:ext cx="1140335" cy="8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4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МП «</a:t>
            </a:r>
            <a:r>
              <a:rPr lang="ru-RU" b="1" dirty="0">
                <a:solidFill>
                  <a:srgbClr val="002060"/>
                </a:solidFill>
              </a:rPr>
              <a:t>«Архитектура </a:t>
            </a:r>
            <a:r>
              <a:rPr lang="ru-RU" b="1" dirty="0" smtClean="0">
                <a:solidFill>
                  <a:srgbClr val="002060"/>
                </a:solidFill>
              </a:rPr>
              <a:t>и градостроительство»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B0F0"/>
                </a:solidFill>
              </a:rPr>
              <a:t>  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smtClean="0">
                <a:solidFill>
                  <a:srgbClr val="00B0F0"/>
                </a:solidFill>
              </a:rPr>
              <a:t>    </a:t>
            </a:r>
            <a:r>
              <a:rPr lang="ru-RU" b="1" dirty="0" smtClean="0">
                <a:solidFill>
                  <a:schemeClr val="accent1"/>
                </a:solidFill>
              </a:rPr>
              <a:t>В 2021 </a:t>
            </a:r>
            <a:r>
              <a:rPr lang="ru-RU" b="1" dirty="0">
                <a:solidFill>
                  <a:schemeClr val="accent1"/>
                </a:solidFill>
              </a:rPr>
              <a:t>году расходы </a:t>
            </a:r>
            <a:r>
              <a:rPr lang="ru-RU" b="1" dirty="0" smtClean="0">
                <a:solidFill>
                  <a:schemeClr val="accent1"/>
                </a:solidFill>
              </a:rPr>
              <a:t>составили 21,90 тыс. рублей. </a:t>
            </a:r>
            <a:r>
              <a:rPr lang="ru-RU" b="1" dirty="0" smtClean="0"/>
              <a:t>Приобретены адресные таблички. </a:t>
            </a:r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84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МП «</a:t>
            </a:r>
            <a:r>
              <a:rPr lang="ru-RU" altLang="ru-RU" sz="2800" b="1" dirty="0">
                <a:solidFill>
                  <a:srgbClr val="002060"/>
                </a:solidFill>
                <a:cs typeface="Arial" panose="020B0604020202020204" pitchFamily="34" charset="0"/>
              </a:rPr>
              <a:t>Формирование современной городской среды Белореченского муниципального </a:t>
            </a:r>
            <a:r>
              <a:rPr lang="ru-RU" altLang="ru-RU" sz="2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образования»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accent1"/>
                </a:solidFill>
              </a:rPr>
              <a:t>     Исполнение муниципальной программы в 2021 году составило </a:t>
            </a:r>
            <a:r>
              <a:rPr lang="ru-RU" sz="2000" b="1" dirty="0">
                <a:solidFill>
                  <a:schemeClr val="accent1"/>
                </a:solidFill>
              </a:rPr>
              <a:t>в сумме 5 161,31 тыс. </a:t>
            </a:r>
            <a:r>
              <a:rPr lang="ru-RU" sz="2000" b="1" dirty="0" smtClean="0">
                <a:solidFill>
                  <a:schemeClr val="accent1"/>
                </a:solidFill>
              </a:rPr>
              <a:t>рублей. </a:t>
            </a:r>
            <a:r>
              <a:rPr lang="ru-RU" sz="2000" dirty="0" smtClean="0"/>
              <a:t>Муниципальная </a:t>
            </a:r>
            <a:r>
              <a:rPr lang="ru-RU" sz="2000" dirty="0"/>
              <a:t>программа реализовывалась за счет средств местного, областного и федерального бюджетов:</a:t>
            </a:r>
          </a:p>
          <a:p>
            <a:pPr marL="0" indent="0" algn="just">
              <a:buNone/>
            </a:pPr>
            <a:r>
              <a:rPr lang="ru-RU" sz="2000" dirty="0"/>
              <a:t>ФБ – 3 778,01 тыс. рублей;</a:t>
            </a:r>
          </a:p>
          <a:p>
            <a:pPr marL="0" indent="0" algn="just">
              <a:buNone/>
            </a:pPr>
            <a:r>
              <a:rPr lang="ru-RU" sz="2000" dirty="0"/>
              <a:t>ОБ – </a:t>
            </a:r>
            <a:r>
              <a:rPr lang="ru-RU" sz="2000" dirty="0" smtClean="0"/>
              <a:t>1 132,36 </a:t>
            </a:r>
            <a:r>
              <a:rPr lang="ru-RU" sz="2000" dirty="0"/>
              <a:t>тыс. рублей;</a:t>
            </a:r>
          </a:p>
          <a:p>
            <a:pPr marL="0" indent="0" algn="just">
              <a:buNone/>
            </a:pPr>
            <a:r>
              <a:rPr lang="ru-RU" sz="2000" dirty="0"/>
              <a:t>МБ – 166,04 тыс. рублей;</a:t>
            </a:r>
          </a:p>
          <a:p>
            <a:pPr marL="0" indent="0" algn="just">
              <a:buNone/>
            </a:pPr>
            <a:r>
              <a:rPr lang="ru-RU" sz="2000" dirty="0"/>
              <a:t>Доп. </a:t>
            </a:r>
            <a:r>
              <a:rPr lang="ru-RU" sz="2000" dirty="0" smtClean="0"/>
              <a:t>средства </a:t>
            </a:r>
            <a:r>
              <a:rPr lang="ru-RU" sz="2000" dirty="0"/>
              <a:t>МБ – 84,90 тыс. рублей.</a:t>
            </a:r>
          </a:p>
          <a:p>
            <a:pPr marL="0" indent="0" algn="just">
              <a:buNone/>
            </a:pPr>
            <a:r>
              <a:rPr lang="ru-RU" sz="2000" dirty="0" smtClean="0"/>
              <a:t>    Запланированные </a:t>
            </a:r>
            <a:r>
              <a:rPr lang="ru-RU" sz="2000" dirty="0"/>
              <a:t>мероприятия (две общественные территории) реализованы в полном объеме:</a:t>
            </a:r>
          </a:p>
          <a:p>
            <a:pPr marL="0" indent="0" algn="just">
              <a:buNone/>
            </a:pPr>
            <a:r>
              <a:rPr lang="ru-RU" sz="2000" dirty="0" smtClean="0"/>
              <a:t>    1</a:t>
            </a:r>
            <a:r>
              <a:rPr lang="ru-RU" sz="2000" dirty="0"/>
              <a:t>. Благоустройство детской спортивно-игровой площадки в районе жилых домов №№ 17,18,19 </a:t>
            </a:r>
            <a:r>
              <a:rPr lang="ru-RU" sz="2000" dirty="0" err="1"/>
              <a:t>р.п.Белореченский</a:t>
            </a:r>
            <a:r>
              <a:rPr lang="ru-RU" sz="2000" dirty="0"/>
              <a:t> </a:t>
            </a:r>
            <a:r>
              <a:rPr lang="ru-RU" sz="2000" dirty="0" err="1"/>
              <a:t>Усольского</a:t>
            </a:r>
            <a:r>
              <a:rPr lang="ru-RU" sz="2000" dirty="0"/>
              <a:t> района Иркутской области.</a:t>
            </a:r>
          </a:p>
          <a:p>
            <a:pPr marL="0" indent="0" algn="just">
              <a:buNone/>
            </a:pPr>
            <a:r>
              <a:rPr lang="ru-RU" sz="2000" dirty="0" smtClean="0"/>
              <a:t>    2</a:t>
            </a:r>
            <a:r>
              <a:rPr lang="ru-RU" sz="2000" dirty="0"/>
              <a:t>. Благоустройство детской спортивно-игровой зоны «Ромашка» в с. Мальта </a:t>
            </a:r>
            <a:r>
              <a:rPr lang="ru-RU" sz="2000" dirty="0" err="1"/>
              <a:t>Усольского</a:t>
            </a:r>
            <a:r>
              <a:rPr lang="ru-RU" sz="2000" dirty="0"/>
              <a:t> района Иркутской области. </a:t>
            </a:r>
          </a:p>
          <a:p>
            <a:endParaRPr lang="ru-RU" sz="1900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71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</a:rPr>
              <a:t>Непрограммные мероприятия бюджета городского поселения Белореченского муниципального образования</a:t>
            </a:r>
            <a:r>
              <a:rPr lang="ru-RU" sz="5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5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274320" algn="just"/>
            <a:r>
              <a:rPr lang="ru-RU" dirty="0" smtClean="0"/>
              <a:t>Реализация </a:t>
            </a:r>
            <a:r>
              <a:rPr lang="ru-RU" dirty="0"/>
              <a:t>полномочий агентства по обеспечению деятельности мировых судей </a:t>
            </a:r>
            <a:r>
              <a:rPr lang="ru-RU" dirty="0" smtClean="0"/>
              <a:t> (приобретены канцелярские товары) в сумме 0,7 тыс. рублей;</a:t>
            </a:r>
          </a:p>
          <a:p>
            <a:pPr indent="274320" algn="just"/>
            <a:r>
              <a:rPr lang="ru-RU" dirty="0" smtClean="0"/>
              <a:t>Осуществление </a:t>
            </a:r>
            <a:r>
              <a:rPr lang="ru-RU" dirty="0"/>
              <a:t>первичного воинского учета на территории, где отсутствуют военные комиссариаты </a:t>
            </a:r>
            <a:r>
              <a:rPr lang="ru-RU" dirty="0" smtClean="0"/>
              <a:t>в размере 687,00 </a:t>
            </a:r>
            <a:r>
              <a:rPr lang="ru-RU" dirty="0"/>
              <a:t>тыс. </a:t>
            </a:r>
            <a:r>
              <a:rPr lang="ru-RU" dirty="0" smtClean="0"/>
              <a:t>рублей (заработная </a:t>
            </a:r>
            <a:r>
              <a:rPr lang="ru-RU" dirty="0"/>
              <a:t>плата с </a:t>
            </a:r>
            <a:r>
              <a:rPr lang="ru-RU" dirty="0" smtClean="0"/>
              <a:t>начислениями, материально-техническое обеспечение); </a:t>
            </a:r>
          </a:p>
          <a:p>
            <a:pPr indent="274320" algn="just"/>
            <a:r>
              <a:rPr lang="ru-RU" dirty="0" smtClean="0"/>
              <a:t>Осуществление отдельных </a:t>
            </a:r>
            <a:r>
              <a:rPr lang="ru-RU" dirty="0"/>
              <a:t>областных государственных полномочий в сфере водоснабжения и </a:t>
            </a:r>
            <a:r>
              <a:rPr lang="ru-RU" dirty="0" smtClean="0"/>
              <a:t>водоотведения в сумме 148,40 тыс. рублей;</a:t>
            </a:r>
          </a:p>
          <a:p>
            <a:pPr indent="274320" algn="just"/>
            <a:r>
              <a:rPr lang="ru-RU" dirty="0" smtClean="0"/>
              <a:t>Перечисление межбюджетных трансфертов </a:t>
            </a:r>
            <a:r>
              <a:rPr lang="ru-RU" dirty="0"/>
              <a:t>бюджетам муниципальных районов из бюджетов поселений и межбюджетные трансферты бюджетам поселений из бюджетов муниципальных районов на осуществление части полномочий по решению вопросов местного значения в соответствии с заключенными </a:t>
            </a:r>
            <a:r>
              <a:rPr lang="ru-RU" dirty="0" smtClean="0"/>
              <a:t>соглашениями – 188,58 тыс. рублей;</a:t>
            </a:r>
          </a:p>
          <a:p>
            <a:pPr indent="274320" algn="just"/>
            <a:r>
              <a:rPr lang="ru-RU" dirty="0" smtClean="0"/>
              <a:t>Оплата бюджетного кредита </a:t>
            </a:r>
            <a:r>
              <a:rPr lang="ru-RU" dirty="0"/>
              <a:t>Министерству финансов Иркутской области в размере 1 930, 00 тыс. рублей.</a:t>
            </a:r>
          </a:p>
          <a:p>
            <a:pPr algn="just"/>
            <a:endParaRPr lang="ru-RU" dirty="0"/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800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0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1602971"/>
            <a:ext cx="7811865" cy="2094301"/>
          </a:xfrm>
          <a:solidFill>
            <a:schemeClr val="tx2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Спасибо за внимание!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" y="45847"/>
            <a:ext cx="57626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0"/>
            <a:ext cx="576262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dvina29.ru/wp-content/uploads/2021/05/bjudzhet_kalkuljator_nalogi_cifry_otchetnost_finansy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omments.ua/img/publications/Ls1q27tETUaiJmj-mkLc_VViIdfGHIDI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www.sovetskaya-adygeya.ru/images/3333-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672307" y="4293096"/>
            <a:ext cx="7854696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0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863</TotalTime>
  <Words>1022</Words>
  <Application>Microsoft Office PowerPoint</Application>
  <PresentationFormat>Экран (4:3)</PresentationFormat>
  <Paragraphs>167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Отчет об исполнении бюджета городского поселения Белореченского муниципального образования за 2021 год </vt:lpstr>
      <vt:lpstr>  Структура доходной части бюджета городского поселения Белореченского муниципального образования за 2021 год</vt:lpstr>
      <vt:lpstr>    Динамика налоговых и неналоговых доходов бюджета городского поселения Белореченского муниципального образования в 2018-2021 годах, тыс. руб. </vt:lpstr>
      <vt:lpstr>    Динамика безвозмездных поступлений бюджета городского поселения Белореченского муниципального образования в 2018-2021 годах, тыс. руб. </vt:lpstr>
      <vt:lpstr>Расходы бюджета в разрезе муниципальных программ в 2021 году </vt:lpstr>
      <vt:lpstr>МП «Эффективное управление и экономическое развитие на территории городского поселения Белореченского муниципального образования»</vt:lpstr>
      <vt:lpstr>МП «Безопасность на территории Белореченского муниципального образования»</vt:lpstr>
      <vt:lpstr>МП «Работа с населением на территории городского поселения Белоречеснкого муниципального образования»</vt:lpstr>
      <vt:lpstr> МП «Безопасность гидротехнического сооружения водохранилища р. Мальтинка в с. Мальта Усольского района»</vt:lpstr>
      <vt:lpstr>МП «Муниципальное хозяйство на территории городского поселения Белореченского муниципального образования»</vt:lpstr>
      <vt:lpstr>МП ««Архитектура и градостроительство» </vt:lpstr>
      <vt:lpstr>МП «Формирование современной городской среды Белореченского муниципального образования»</vt:lpstr>
      <vt:lpstr>Непрограммные мероприятия бюджета городского поселения Белореченского муниципального образования 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 Петровна Тисленко</cp:lastModifiedBy>
  <cp:revision>72</cp:revision>
  <cp:lastPrinted>2021-12-16T04:13:06Z</cp:lastPrinted>
  <dcterms:created xsi:type="dcterms:W3CDTF">2021-12-15T13:50:25Z</dcterms:created>
  <dcterms:modified xsi:type="dcterms:W3CDTF">2022-05-16T05:39:07Z</dcterms:modified>
</cp:coreProperties>
</file>