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E8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4" autoAdjust="0"/>
    <p:restoredTop sz="94660"/>
  </p:normalViewPr>
  <p:slideViewPr>
    <p:cSldViewPr>
      <p:cViewPr varScale="1">
        <p:scale>
          <a:sx n="110" d="100"/>
          <a:sy n="110" d="100"/>
        </p:scale>
        <p:origin x="7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20481012661722"/>
          <c:y val="4.5823863636363649E-2"/>
          <c:w val="0.8802804375516855"/>
          <c:h val="0.79037938439513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 (факт)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balanced" dir="tl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0"/>
                  <c:y val="-2.150070726610269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rgbClr val="08080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58119.7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 (ожид)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74778.350000000006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 (прогноз)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62850.73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 (прогноз)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4.6296296296296294E-3"/>
                  <c:y val="-4.9186262383991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65263.4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 год (прогноз)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5432098765431985E-2"/>
                  <c:y val="-4.6292952831991904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rgbClr val="08080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65443.8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79536560"/>
        <c:axId val="679537104"/>
      </c:barChart>
      <c:catAx>
        <c:axId val="679536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9537104"/>
        <c:crosses val="autoZero"/>
        <c:auto val="1"/>
        <c:lblAlgn val="ctr"/>
        <c:lblOffset val="100"/>
        <c:noMultiLvlLbl val="0"/>
      </c:catAx>
      <c:valAx>
        <c:axId val="67953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953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059289128229057E-2"/>
          <c:y val="0.85929983894058704"/>
          <c:w val="0.65025918635170599"/>
          <c:h val="0.12828342222476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aseline="0"/>
            </a:pPr>
            <a:r>
              <a:rPr lang="ru-RU" dirty="0" smtClean="0"/>
              <a:t>2022</a:t>
            </a:r>
          </a:p>
          <a:p>
            <a:pPr>
              <a:defRPr sz="1400" baseline="0"/>
            </a:pPr>
            <a:r>
              <a:rPr lang="ru-RU" dirty="0" smtClean="0"/>
              <a:t>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1.1937882764654417E-2"/>
          <c:y val="9.5657417115648424E-4"/>
        </c:manualLayout>
      </c:layout>
      <c:overlay val="0"/>
    </c:title>
    <c:autoTitleDeleted val="0"/>
    <c:view3D>
      <c:rotX val="9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050646446971905E-2"/>
          <c:y val="1.1573238207997973E-2"/>
          <c:w val="0.4036876640419948"/>
          <c:h val="0.633590568087837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FFCCFF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11738760085544862"/>
                  <c:y val="-4.880010807764184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r>
                      <a:rPr lang="en-US" baseline="0" dirty="0" smtClean="0"/>
                      <a:t>37,53%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0648148148148149E-2"/>
                  <c:y val="-0.1079940320364549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11,53%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93618486454829E-2"/>
                  <c:y val="-4.3903977881236221E-4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8,36%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890021714744249E-2"/>
                  <c:y val="1.7328843138555061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24,6%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452176883541813E-2"/>
                  <c:y val="-5.2807008025955058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14,17%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8.013876737630047E-3"/>
                  <c:y val="1.7626225401142116E-4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3,81%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Культура и кинематография</c:v>
                </c:pt>
                <c:pt idx="2">
                  <c:v>Физическая культура и спорт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Прочие разделы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38671.47</c:v>
                </c:pt>
                <c:pt idx="1">
                  <c:v>11881.62</c:v>
                </c:pt>
                <c:pt idx="2">
                  <c:v>8616</c:v>
                </c:pt>
                <c:pt idx="3">
                  <c:v>25337</c:v>
                </c:pt>
                <c:pt idx="4">
                  <c:v>14607.01</c:v>
                </c:pt>
                <c:pt idx="5">
                  <c:v>3921.04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59356226305045201"/>
          <c:y val="0.59401958392592058"/>
          <c:w val="0.40179328278409637"/>
          <c:h val="0.21483757484160268"/>
        </c:manualLayout>
      </c:layout>
      <c:overlay val="0"/>
      <c:spPr>
        <a:noFill/>
        <a:ln w="0">
          <a:solidFill>
            <a:schemeClr val="accent1"/>
          </a:solidFill>
        </a:ln>
      </c:spPr>
      <c:txPr>
        <a:bodyPr/>
        <a:lstStyle/>
        <a:p>
          <a:pPr>
            <a:defRPr sz="900" b="1" i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aseline="0"/>
            </a:pPr>
            <a:r>
              <a:rPr lang="ru-RU" dirty="0" smtClean="0"/>
              <a:t>2023</a:t>
            </a:r>
          </a:p>
          <a:p>
            <a:pPr>
              <a:defRPr sz="1400" baseline="0"/>
            </a:pPr>
            <a:r>
              <a:rPr lang="ru-RU" dirty="0" smtClean="0"/>
              <a:t>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82085735179650254"/>
          <c:y val="5.8266493862180274E-2"/>
        </c:manualLayout>
      </c:layout>
      <c:overlay val="0"/>
    </c:title>
    <c:autoTitleDeleted val="0"/>
    <c:view3D>
      <c:rotX val="9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02056192816209E-2"/>
          <c:y val="0.18227918521054434"/>
          <c:w val="0.92389794380718382"/>
          <c:h val="0.8177208147894556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explosion val="32"/>
          <c:dPt>
            <c:idx val="0"/>
            <c:bubble3D val="0"/>
            <c:explosion val="8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explosion val="1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explosion val="12"/>
            <c:spPr>
              <a:solidFill>
                <a:srgbClr val="00B050"/>
              </a:solidFill>
            </c:spPr>
          </c:dPt>
          <c:dPt>
            <c:idx val="3"/>
            <c:bubble3D val="0"/>
            <c:explosion val="10"/>
            <c:spPr>
              <a:solidFill>
                <a:srgbClr val="FFC000"/>
              </a:solidFill>
            </c:spPr>
          </c:dPt>
          <c:dPt>
            <c:idx val="4"/>
            <c:bubble3D val="0"/>
            <c:explosion val="9"/>
            <c:spPr>
              <a:solidFill>
                <a:srgbClr val="FFCCFF"/>
              </a:solidFill>
            </c:spPr>
          </c:dPt>
          <c:dPt>
            <c:idx val="5"/>
            <c:bubble3D val="0"/>
            <c:explosion val="7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35434562210705062"/>
                  <c:y val="0.4128013889568151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r>
                      <a:rPr lang="en-US" baseline="0" dirty="0" smtClean="0"/>
                      <a:t>61,09%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7553883996709205"/>
                  <c:y val="-0.16849476695847801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22,0%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865301780851892E-2"/>
                  <c:y val="-0.158020430870054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6,86 </a:t>
                    </a:r>
                    <a:r>
                      <a:rPr lang="en-US" baseline="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65306351400388363"/>
                  <c:y val="-8.143798601261799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5,36%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7293210380962183E-2"/>
                  <c:y val="-1.0880263608353303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3,06%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8210346336774635E-2"/>
                  <c:y val="-6.450824081772387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1,63%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Культура, кинематография</c:v>
                </c:pt>
                <c:pt idx="2">
                  <c:v>Физическая культура и спорт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Прочие разделы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34518.379999999997</c:v>
                </c:pt>
                <c:pt idx="1">
                  <c:v>11757.75</c:v>
                </c:pt>
                <c:pt idx="2">
                  <c:v>8410.1</c:v>
                </c:pt>
                <c:pt idx="3">
                  <c:v>95858.4</c:v>
                </c:pt>
                <c:pt idx="4">
                  <c:v>4795.96</c:v>
                </c:pt>
                <c:pt idx="5">
                  <c:v>580.82000000000005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aseline="0"/>
            </a:pPr>
            <a:r>
              <a:rPr lang="ru-RU" dirty="0" smtClean="0"/>
              <a:t>2024 год</a:t>
            </a:r>
            <a:endParaRPr lang="ru-RU" dirty="0"/>
          </a:p>
        </c:rich>
      </c:tx>
      <c:layout>
        <c:manualLayout>
          <c:xMode val="edge"/>
          <c:yMode val="edge"/>
          <c:x val="0.41171521250935705"/>
          <c:y val="0.12145694027227126"/>
        </c:manualLayout>
      </c:layout>
      <c:overlay val="0"/>
    </c:title>
    <c:autoTitleDeleted val="0"/>
    <c:view3D>
      <c:rotX val="9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20069866089994"/>
          <c:y val="0.24618674008917915"/>
          <c:w val="0.77314814814814825"/>
          <c:h val="0.7222956707922560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rgbClr val="FFCCFF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13532562588372288"/>
                  <c:y val="-0.2209129216259658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48,9%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337602927721871E-3"/>
                  <c:y val="1.3212687428714627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15,68%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12,36%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800133078266656E-2"/>
                  <c:y val="-6.8673652644528687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12,57%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825002079347915E-2"/>
                  <c:y val="-5.923634776605337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6485070281959574E-3"/>
                  <c:y val="-9.1033647960851762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4,35%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Культура, кинематография</c:v>
                </c:pt>
                <c:pt idx="2">
                  <c:v>Физическая культура и спорт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Прочие разделы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">
                  <c:v>34715.49</c:v>
                </c:pt>
                <c:pt idx="1">
                  <c:v>11049.51</c:v>
                </c:pt>
                <c:pt idx="2">
                  <c:v>8711.6</c:v>
                </c:pt>
                <c:pt idx="3" formatCode="#,##0.0">
                  <c:v>8856.82</c:v>
                </c:pt>
                <c:pt idx="4" formatCode="#,##0.0">
                  <c:v>4331.08</c:v>
                </c:pt>
                <c:pt idx="5" formatCode="#,##0.0">
                  <c:v>2819.6499999999942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B2B44B-941D-4C78-AA99-79835D10FA2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6B90C1-2EE2-419C-AF8F-7F3877CC34D8}">
      <dgm:prSet phldrT="[Текст]" phldr="1"/>
      <dgm:spPr/>
      <dgm:t>
        <a:bodyPr/>
        <a:lstStyle/>
        <a:p>
          <a:endParaRPr lang="ru-RU" dirty="0"/>
        </a:p>
      </dgm:t>
    </dgm:pt>
    <dgm:pt modelId="{1955EA53-65E6-4235-95CC-F2952505FD3E}" type="parTrans" cxnId="{3EEAE285-218D-4054-BFEB-9B5EDD2501A0}">
      <dgm:prSet/>
      <dgm:spPr/>
      <dgm:t>
        <a:bodyPr/>
        <a:lstStyle/>
        <a:p>
          <a:endParaRPr lang="ru-RU"/>
        </a:p>
      </dgm:t>
    </dgm:pt>
    <dgm:pt modelId="{7C06CE9C-592B-4831-AAC3-EA0B532CD360}" type="sibTrans" cxnId="{3EEAE285-218D-4054-BFEB-9B5EDD2501A0}">
      <dgm:prSet/>
      <dgm:spPr/>
      <dgm:t>
        <a:bodyPr/>
        <a:lstStyle/>
        <a:p>
          <a:endParaRPr lang="ru-RU"/>
        </a:p>
      </dgm:t>
    </dgm:pt>
    <dgm:pt modelId="{657A1293-9E93-40D2-9147-231F828803DD}">
      <dgm:prSet phldrT="[Текст]" custT="1"/>
      <dgm:spPr/>
      <dgm:t>
        <a:bodyPr/>
        <a:lstStyle/>
        <a:p>
          <a:r>
            <a:rPr lang="ru-RU" sz="1400" dirty="0" smtClean="0"/>
            <a:t>Сохранение достигнутого уровня целевых показателей по заработной плате отдельных категорий работников бюджетной сферы, уст. Указами Президента РФ и обеспечение справедливой дифференциации в оплате труда</a:t>
          </a:r>
          <a:endParaRPr lang="ru-RU" sz="1400" dirty="0"/>
        </a:p>
      </dgm:t>
    </dgm:pt>
    <dgm:pt modelId="{A88E7FAF-922C-4577-8A6E-9DD8A1C3B00C}" type="parTrans" cxnId="{753BB71F-ABA2-4F2B-9CAC-BC99B70DE203}">
      <dgm:prSet/>
      <dgm:spPr/>
      <dgm:t>
        <a:bodyPr/>
        <a:lstStyle/>
        <a:p>
          <a:endParaRPr lang="ru-RU"/>
        </a:p>
      </dgm:t>
    </dgm:pt>
    <dgm:pt modelId="{6625D7B0-0CE3-4DAE-ABFA-7FD9FD1F1C28}" type="sibTrans" cxnId="{753BB71F-ABA2-4F2B-9CAC-BC99B70DE203}">
      <dgm:prSet/>
      <dgm:spPr/>
      <dgm:t>
        <a:bodyPr/>
        <a:lstStyle/>
        <a:p>
          <a:endParaRPr lang="ru-RU"/>
        </a:p>
      </dgm:t>
    </dgm:pt>
    <dgm:pt modelId="{D407BD2B-BC84-4787-8812-06EAE4E6CD13}">
      <dgm:prSet phldrT="[Текст]" custT="1"/>
      <dgm:spPr/>
      <dgm:t>
        <a:bodyPr/>
        <a:lstStyle/>
        <a:p>
          <a:endParaRPr lang="ru-RU" sz="1400" dirty="0"/>
        </a:p>
      </dgm:t>
    </dgm:pt>
    <dgm:pt modelId="{49DDB3EA-8E25-477C-80E3-D6E92239D895}" type="parTrans" cxnId="{412E8BD1-947F-4964-98E7-225B9A4F5E6A}">
      <dgm:prSet/>
      <dgm:spPr/>
      <dgm:t>
        <a:bodyPr/>
        <a:lstStyle/>
        <a:p>
          <a:endParaRPr lang="ru-RU"/>
        </a:p>
      </dgm:t>
    </dgm:pt>
    <dgm:pt modelId="{34BB9F2A-2899-40C9-A27D-27E057DD3F7F}" type="sibTrans" cxnId="{412E8BD1-947F-4964-98E7-225B9A4F5E6A}">
      <dgm:prSet/>
      <dgm:spPr/>
      <dgm:t>
        <a:bodyPr/>
        <a:lstStyle/>
        <a:p>
          <a:endParaRPr lang="ru-RU"/>
        </a:p>
      </dgm:t>
    </dgm:pt>
    <dgm:pt modelId="{367C316B-023D-4486-9804-AF48E5F0C5D6}">
      <dgm:prSet phldrT="[Текст]" custT="1"/>
      <dgm:spPr/>
      <dgm:t>
        <a:bodyPr/>
        <a:lstStyle/>
        <a:p>
          <a:pPr algn="just"/>
          <a:endParaRPr lang="ru-RU" sz="1400" dirty="0"/>
        </a:p>
      </dgm:t>
    </dgm:pt>
    <dgm:pt modelId="{EC1C4EDD-205F-43F5-A6E2-A3D77B16C72D}" type="parTrans" cxnId="{982C603F-AC89-425E-8345-894C7C33093C}">
      <dgm:prSet/>
      <dgm:spPr/>
      <dgm:t>
        <a:bodyPr/>
        <a:lstStyle/>
        <a:p>
          <a:endParaRPr lang="ru-RU"/>
        </a:p>
      </dgm:t>
    </dgm:pt>
    <dgm:pt modelId="{0609B1F2-A725-49DA-96A0-33162DAA343B}" type="sibTrans" cxnId="{982C603F-AC89-425E-8345-894C7C33093C}">
      <dgm:prSet/>
      <dgm:spPr/>
      <dgm:t>
        <a:bodyPr/>
        <a:lstStyle/>
        <a:p>
          <a:endParaRPr lang="ru-RU"/>
        </a:p>
      </dgm:t>
    </dgm:pt>
    <dgm:pt modelId="{08C9CF50-7040-4ECB-A1FF-DC3E6B1C52BD}">
      <dgm:prSet phldrT="[Текст]"/>
      <dgm:spPr/>
      <dgm:t>
        <a:bodyPr/>
        <a:lstStyle/>
        <a:p>
          <a:endParaRPr lang="ru-RU" dirty="0"/>
        </a:p>
      </dgm:t>
    </dgm:pt>
    <dgm:pt modelId="{F7CF34E0-FECF-4B79-9875-8378C4F2120C}" type="parTrans" cxnId="{DB3BCC4D-926D-472B-AF47-6577D1D3CFC1}">
      <dgm:prSet/>
      <dgm:spPr/>
      <dgm:t>
        <a:bodyPr/>
        <a:lstStyle/>
        <a:p>
          <a:endParaRPr lang="ru-RU"/>
        </a:p>
      </dgm:t>
    </dgm:pt>
    <dgm:pt modelId="{63F59898-BC0E-4B2B-A533-2FC9E5410558}" type="sibTrans" cxnId="{DB3BCC4D-926D-472B-AF47-6577D1D3CFC1}">
      <dgm:prSet/>
      <dgm:spPr/>
      <dgm:t>
        <a:bodyPr/>
        <a:lstStyle/>
        <a:p>
          <a:endParaRPr lang="ru-RU"/>
        </a:p>
      </dgm:t>
    </dgm:pt>
    <dgm:pt modelId="{DB381530-5665-4BD9-A8E3-63BBE3D7353A}">
      <dgm:prSet phldrT="[Текст]" custT="1"/>
      <dgm:spPr/>
      <dgm:t>
        <a:bodyPr/>
        <a:lstStyle/>
        <a:p>
          <a:r>
            <a:rPr lang="ru-RU" sz="1400" dirty="0" smtClean="0"/>
            <a:t>Развитие сфер культуры и физической культуры, обеспечение доступности и качества услуг</a:t>
          </a:r>
          <a:endParaRPr lang="ru-RU" sz="1400" dirty="0"/>
        </a:p>
      </dgm:t>
    </dgm:pt>
    <dgm:pt modelId="{1F953650-BC14-402E-9A25-559C2E087566}" type="parTrans" cxnId="{0ABF839D-04AA-4D4F-A24D-3DA75DC78B07}">
      <dgm:prSet/>
      <dgm:spPr/>
      <dgm:t>
        <a:bodyPr/>
        <a:lstStyle/>
        <a:p>
          <a:endParaRPr lang="ru-RU"/>
        </a:p>
      </dgm:t>
    </dgm:pt>
    <dgm:pt modelId="{B784CDC4-BC72-4947-A27C-CF7B72080EDC}" type="sibTrans" cxnId="{0ABF839D-04AA-4D4F-A24D-3DA75DC78B07}">
      <dgm:prSet/>
      <dgm:spPr/>
      <dgm:t>
        <a:bodyPr/>
        <a:lstStyle/>
        <a:p>
          <a:endParaRPr lang="ru-RU"/>
        </a:p>
      </dgm:t>
    </dgm:pt>
    <dgm:pt modelId="{1F7E5AA4-EA2B-415B-AF6D-CC808FDBC7C9}">
      <dgm:prSet phldrT="[Текст]" custT="1"/>
      <dgm:spPr/>
      <dgm:t>
        <a:bodyPr/>
        <a:lstStyle/>
        <a:p>
          <a:endParaRPr lang="ru-RU" sz="1400" dirty="0"/>
        </a:p>
      </dgm:t>
    </dgm:pt>
    <dgm:pt modelId="{CDDBBDB3-E8C8-4972-A0A7-C1E73445816D}" type="parTrans" cxnId="{3889FB02-24B3-4C52-9764-E2D6EE2554C3}">
      <dgm:prSet/>
      <dgm:spPr/>
      <dgm:t>
        <a:bodyPr/>
        <a:lstStyle/>
        <a:p>
          <a:endParaRPr lang="ru-RU"/>
        </a:p>
      </dgm:t>
    </dgm:pt>
    <dgm:pt modelId="{D233115D-447F-4CE3-8215-DC2FCD3587BE}" type="sibTrans" cxnId="{3889FB02-24B3-4C52-9764-E2D6EE2554C3}">
      <dgm:prSet/>
      <dgm:spPr/>
      <dgm:t>
        <a:bodyPr/>
        <a:lstStyle/>
        <a:p>
          <a:endParaRPr lang="ru-RU"/>
        </a:p>
      </dgm:t>
    </dgm:pt>
    <dgm:pt modelId="{65A4C9E6-E08A-46D0-9455-9956D25D79D0}">
      <dgm:prSet phldrT="[Текст]" custT="1"/>
      <dgm:spPr/>
      <dgm:t>
        <a:bodyPr/>
        <a:lstStyle/>
        <a:p>
          <a:r>
            <a:rPr kumimoji="1" lang="ru-RU" sz="1400" dirty="0" smtClean="0">
              <a:latin typeface="Times New Roman" panose="02020603050405020304" pitchFamily="18" charset="0"/>
            </a:rPr>
            <a:t>Установление расходов на содержание органов местного  самоуправления в соответствии с доведенным Правительством РФ нормативом  согласно Постановления Правительства № 599-пп от 27.11.2014г</a:t>
          </a:r>
          <a:endParaRPr lang="ru-RU" sz="1400" dirty="0"/>
        </a:p>
      </dgm:t>
    </dgm:pt>
    <dgm:pt modelId="{704F09B4-C439-4B1E-95DB-9EAA4A7A24F5}" type="parTrans" cxnId="{2DED729F-D77E-438F-93FF-93AD08C36A39}">
      <dgm:prSet/>
      <dgm:spPr/>
      <dgm:t>
        <a:bodyPr/>
        <a:lstStyle/>
        <a:p>
          <a:endParaRPr lang="ru-RU"/>
        </a:p>
      </dgm:t>
    </dgm:pt>
    <dgm:pt modelId="{77EE37D7-6789-46AB-BAAB-B4956ED3F70B}" type="sibTrans" cxnId="{2DED729F-D77E-438F-93FF-93AD08C36A39}">
      <dgm:prSet/>
      <dgm:spPr/>
      <dgm:t>
        <a:bodyPr/>
        <a:lstStyle/>
        <a:p>
          <a:endParaRPr lang="ru-RU"/>
        </a:p>
      </dgm:t>
    </dgm:pt>
    <dgm:pt modelId="{A3879F16-3AEC-42E0-9D1C-1D475FC40169}">
      <dgm:prSet custT="1"/>
      <dgm:spPr/>
      <dgm:t>
        <a:bodyPr/>
        <a:lstStyle/>
        <a:p>
          <a:r>
            <a:rPr lang="ru-RU" sz="1400" dirty="0" smtClean="0"/>
            <a:t>Погашение бюджетных кредитов и обслуживание муниципального долга</a:t>
          </a:r>
        </a:p>
      </dgm:t>
    </dgm:pt>
    <dgm:pt modelId="{2F4E5921-5393-4945-8A5C-28D0D69CDEDA}" type="parTrans" cxnId="{8B2F4BC4-ADDC-4827-851F-5CF9CA349921}">
      <dgm:prSet/>
      <dgm:spPr/>
      <dgm:t>
        <a:bodyPr/>
        <a:lstStyle/>
        <a:p>
          <a:endParaRPr lang="ru-RU"/>
        </a:p>
      </dgm:t>
    </dgm:pt>
    <dgm:pt modelId="{87DDFD97-B6E3-411C-BA10-9A5405900AB8}" type="sibTrans" cxnId="{8B2F4BC4-ADDC-4827-851F-5CF9CA349921}">
      <dgm:prSet/>
      <dgm:spPr/>
      <dgm:t>
        <a:bodyPr/>
        <a:lstStyle/>
        <a:p>
          <a:endParaRPr lang="ru-RU"/>
        </a:p>
      </dgm:t>
    </dgm:pt>
    <dgm:pt modelId="{027A4E3E-C4A7-440E-A20D-35C75430A553}">
      <dgm:prSet custT="1"/>
      <dgm:spPr/>
      <dgm:t>
        <a:bodyPr/>
        <a:lstStyle/>
        <a:p>
          <a:r>
            <a:rPr lang="ru-RU" sz="1400" dirty="0" smtClean="0"/>
            <a:t>Оплата коммунальных услуг</a:t>
          </a:r>
        </a:p>
      </dgm:t>
    </dgm:pt>
    <dgm:pt modelId="{D4D70024-6457-43CD-B774-D5A365447CDD}" type="parTrans" cxnId="{882D2907-D8B3-4C70-89AD-2BE1D94A3D10}">
      <dgm:prSet/>
      <dgm:spPr/>
      <dgm:t>
        <a:bodyPr/>
        <a:lstStyle/>
        <a:p>
          <a:endParaRPr lang="ru-RU"/>
        </a:p>
      </dgm:t>
    </dgm:pt>
    <dgm:pt modelId="{B4B77BC4-0F74-457C-ABC6-0567C4796D26}" type="sibTrans" cxnId="{882D2907-D8B3-4C70-89AD-2BE1D94A3D10}">
      <dgm:prSet/>
      <dgm:spPr/>
      <dgm:t>
        <a:bodyPr/>
        <a:lstStyle/>
        <a:p>
          <a:endParaRPr lang="ru-RU"/>
        </a:p>
      </dgm:t>
    </dgm:pt>
    <dgm:pt modelId="{D5B2704A-E17C-4D32-962D-80AD858D9C12}">
      <dgm:prSet phldrT="[Текст]" custT="1"/>
      <dgm:spPr/>
      <dgm:t>
        <a:bodyPr/>
        <a:lstStyle/>
        <a:p>
          <a:endParaRPr lang="ru-RU" sz="1400" dirty="0"/>
        </a:p>
      </dgm:t>
    </dgm:pt>
    <dgm:pt modelId="{E77B5C9D-D581-42FB-9D21-A6F6D6883778}" type="parTrans" cxnId="{B180624D-3B6C-4F54-A28B-3FA20BA327DA}">
      <dgm:prSet/>
      <dgm:spPr/>
      <dgm:t>
        <a:bodyPr/>
        <a:lstStyle/>
        <a:p>
          <a:endParaRPr lang="ru-RU"/>
        </a:p>
      </dgm:t>
    </dgm:pt>
    <dgm:pt modelId="{8D4749A6-24C3-4E84-A21A-60EC2011AED6}" type="sibTrans" cxnId="{B180624D-3B6C-4F54-A28B-3FA20BA327DA}">
      <dgm:prSet/>
      <dgm:spPr/>
      <dgm:t>
        <a:bodyPr/>
        <a:lstStyle/>
        <a:p>
          <a:endParaRPr lang="ru-RU"/>
        </a:p>
      </dgm:t>
    </dgm:pt>
    <dgm:pt modelId="{3956702E-079E-4A2C-8F43-141D3BFF4A19}">
      <dgm:prSet custT="1"/>
      <dgm:spPr/>
      <dgm:t>
        <a:bodyPr/>
        <a:lstStyle/>
        <a:p>
          <a:endParaRPr lang="ru-RU" sz="1400" dirty="0" smtClean="0"/>
        </a:p>
      </dgm:t>
    </dgm:pt>
    <dgm:pt modelId="{CA4BEC7B-621A-4D5D-AFD3-026EF39C9B00}" type="parTrans" cxnId="{13E7D7B1-F093-4719-8465-9AF2A45BDDE7}">
      <dgm:prSet/>
      <dgm:spPr/>
      <dgm:t>
        <a:bodyPr/>
        <a:lstStyle/>
        <a:p>
          <a:endParaRPr lang="ru-RU"/>
        </a:p>
      </dgm:t>
    </dgm:pt>
    <dgm:pt modelId="{1A672384-4129-44B8-9FB3-2F55B6F058CA}" type="sibTrans" cxnId="{13E7D7B1-F093-4719-8465-9AF2A45BDDE7}">
      <dgm:prSet/>
      <dgm:spPr/>
      <dgm:t>
        <a:bodyPr/>
        <a:lstStyle/>
        <a:p>
          <a:endParaRPr lang="ru-RU"/>
        </a:p>
      </dgm:t>
    </dgm:pt>
    <dgm:pt modelId="{1B641C2C-1943-49CF-B65F-54131FB61286}">
      <dgm:prSet phldrT="[Текст]" custT="1"/>
      <dgm:spPr/>
      <dgm:t>
        <a:bodyPr/>
        <a:lstStyle/>
        <a:p>
          <a:endParaRPr lang="ru-RU" sz="1400" dirty="0"/>
        </a:p>
      </dgm:t>
    </dgm:pt>
    <dgm:pt modelId="{59129FCC-8093-427E-920A-1143B6B18164}" type="parTrans" cxnId="{F8134C27-F4D9-44D0-BD40-60C33A416FF0}">
      <dgm:prSet/>
      <dgm:spPr/>
      <dgm:t>
        <a:bodyPr/>
        <a:lstStyle/>
        <a:p>
          <a:endParaRPr lang="ru-RU"/>
        </a:p>
      </dgm:t>
    </dgm:pt>
    <dgm:pt modelId="{75EAE05D-CA6B-410F-8258-DF0AD4F286F1}" type="sibTrans" cxnId="{F8134C27-F4D9-44D0-BD40-60C33A416FF0}">
      <dgm:prSet/>
      <dgm:spPr/>
      <dgm:t>
        <a:bodyPr/>
        <a:lstStyle/>
        <a:p>
          <a:endParaRPr lang="ru-RU"/>
        </a:p>
      </dgm:t>
    </dgm:pt>
    <dgm:pt modelId="{E6DC52F7-9BE8-4123-8564-813318E7A102}">
      <dgm:prSet phldrT="[Текст]" custT="1"/>
      <dgm:spPr/>
      <dgm:t>
        <a:bodyPr/>
        <a:lstStyle/>
        <a:p>
          <a:endParaRPr lang="ru-RU" sz="1400" dirty="0"/>
        </a:p>
      </dgm:t>
    </dgm:pt>
    <dgm:pt modelId="{96CD899E-A59B-49E5-A4B4-E07A96C977C7}" type="parTrans" cxnId="{397F9248-E964-442A-8E83-12BA5ED89A7D}">
      <dgm:prSet/>
      <dgm:spPr/>
      <dgm:t>
        <a:bodyPr/>
        <a:lstStyle/>
        <a:p>
          <a:endParaRPr lang="ru-RU"/>
        </a:p>
      </dgm:t>
    </dgm:pt>
    <dgm:pt modelId="{73214008-D93A-4CED-AE63-D5F0917B0081}" type="sibTrans" cxnId="{397F9248-E964-442A-8E83-12BA5ED89A7D}">
      <dgm:prSet/>
      <dgm:spPr/>
      <dgm:t>
        <a:bodyPr/>
        <a:lstStyle/>
        <a:p>
          <a:endParaRPr lang="ru-RU"/>
        </a:p>
      </dgm:t>
    </dgm:pt>
    <dgm:pt modelId="{1133CC78-5558-4255-AA04-9554F5E8BFB2}">
      <dgm:prSet phldrT="[Текст]" custT="1"/>
      <dgm:spPr/>
      <dgm:t>
        <a:bodyPr/>
        <a:lstStyle/>
        <a:p>
          <a:r>
            <a:rPr lang="ru-RU" sz="1400" dirty="0" smtClean="0"/>
            <a:t>Содержание и ремонт дорог местного значения</a:t>
          </a:r>
          <a:endParaRPr lang="ru-RU" sz="1400" dirty="0"/>
        </a:p>
      </dgm:t>
    </dgm:pt>
    <dgm:pt modelId="{7551E1B7-94AC-4D59-8ED1-DCB8A4EF1C98}" type="parTrans" cxnId="{A8F07013-B4FE-4A42-B67B-B5C3A24303CB}">
      <dgm:prSet/>
      <dgm:spPr/>
      <dgm:t>
        <a:bodyPr/>
        <a:lstStyle/>
        <a:p>
          <a:endParaRPr lang="ru-RU"/>
        </a:p>
      </dgm:t>
    </dgm:pt>
    <dgm:pt modelId="{1DA22435-F964-4AA3-8466-20E28E8D807E}" type="sibTrans" cxnId="{A8F07013-B4FE-4A42-B67B-B5C3A24303CB}">
      <dgm:prSet/>
      <dgm:spPr/>
      <dgm:t>
        <a:bodyPr/>
        <a:lstStyle/>
        <a:p>
          <a:endParaRPr lang="ru-RU"/>
        </a:p>
      </dgm:t>
    </dgm:pt>
    <dgm:pt modelId="{A26958BD-404B-4E3E-8F1E-008A230ACCA5}">
      <dgm:prSet phldrT="[Текст]" custT="1"/>
      <dgm:spPr/>
      <dgm:t>
        <a:bodyPr/>
        <a:lstStyle/>
        <a:p>
          <a:r>
            <a:rPr lang="ru-RU" sz="1400" dirty="0" smtClean="0"/>
            <a:t>Благоустройство территории </a:t>
          </a:r>
          <a:endParaRPr lang="ru-RU" sz="1400" dirty="0"/>
        </a:p>
      </dgm:t>
    </dgm:pt>
    <dgm:pt modelId="{D58B9FF1-6264-4EE4-B85A-E8A8638FFA63}" type="parTrans" cxnId="{5C883DFD-948E-43FA-9577-C93EC09FF4F7}">
      <dgm:prSet/>
      <dgm:spPr/>
      <dgm:t>
        <a:bodyPr/>
        <a:lstStyle/>
        <a:p>
          <a:endParaRPr lang="ru-RU"/>
        </a:p>
      </dgm:t>
    </dgm:pt>
    <dgm:pt modelId="{17C15A79-AE11-45C3-89E7-C5921E1FD368}" type="sibTrans" cxnId="{5C883DFD-948E-43FA-9577-C93EC09FF4F7}">
      <dgm:prSet/>
      <dgm:spPr/>
      <dgm:t>
        <a:bodyPr/>
        <a:lstStyle/>
        <a:p>
          <a:endParaRPr lang="ru-RU"/>
        </a:p>
      </dgm:t>
    </dgm:pt>
    <dgm:pt modelId="{0A648A9F-80D3-4874-9969-389C7C7D0ACC}">
      <dgm:prSet custT="1"/>
      <dgm:spPr/>
      <dgm:t>
        <a:bodyPr/>
        <a:lstStyle/>
        <a:p>
          <a:r>
            <a:rPr lang="ru-RU" sz="1400" dirty="0" smtClean="0"/>
            <a:t>Налоги и пошлины</a:t>
          </a:r>
        </a:p>
      </dgm:t>
    </dgm:pt>
    <dgm:pt modelId="{56A01C38-8289-49F5-B811-65B79ABCA364}" type="parTrans" cxnId="{63CD4846-744F-4C0B-AA7F-AE61A9E82575}">
      <dgm:prSet/>
      <dgm:spPr/>
      <dgm:t>
        <a:bodyPr/>
        <a:lstStyle/>
        <a:p>
          <a:endParaRPr lang="ru-RU"/>
        </a:p>
      </dgm:t>
    </dgm:pt>
    <dgm:pt modelId="{38FFEABA-26FD-4760-A8A4-9F32F345907B}" type="sibTrans" cxnId="{63CD4846-744F-4C0B-AA7F-AE61A9E82575}">
      <dgm:prSet/>
      <dgm:spPr/>
      <dgm:t>
        <a:bodyPr/>
        <a:lstStyle/>
        <a:p>
          <a:endParaRPr lang="ru-RU"/>
        </a:p>
      </dgm:t>
    </dgm:pt>
    <dgm:pt modelId="{3F859F3E-6460-4CA2-9169-EAA22F5105AC}" type="pres">
      <dgm:prSet presAssocID="{DCB2B44B-941D-4C78-AA99-79835D10FA2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789729-5542-4AA3-8AD3-C079A66BAEE8}" type="pres">
      <dgm:prSet presAssocID="{816B90C1-2EE2-419C-AF8F-7F3877CC34D8}" presName="composite" presStyleCnt="0"/>
      <dgm:spPr/>
    </dgm:pt>
    <dgm:pt modelId="{11B69CA8-15BA-407B-B51E-8818FB0DF637}" type="pres">
      <dgm:prSet presAssocID="{816B90C1-2EE2-419C-AF8F-7F3877CC34D8}" presName="parentText" presStyleLbl="alignNode1" presStyleIdx="0" presStyleCnt="3" custAng="16200000" custScaleY="109426" custLinFactNeighborX="-19318" custLinFactNeighborY="-31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DA62D-1819-4CD5-BD5B-EC0AE8830780}" type="pres">
      <dgm:prSet presAssocID="{816B90C1-2EE2-419C-AF8F-7F3877CC34D8}" presName="descendantText" presStyleLbl="alignAcc1" presStyleIdx="0" presStyleCnt="3" custScaleX="89242" custScaleY="211434" custLinFactNeighborX="0" custLinFactNeighborY="13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678A80-247A-4C42-9A0F-232D2DB73ACB}" type="pres">
      <dgm:prSet presAssocID="{7C06CE9C-592B-4831-AAC3-EA0B532CD360}" presName="sp" presStyleCnt="0"/>
      <dgm:spPr/>
    </dgm:pt>
    <dgm:pt modelId="{311EC5B0-A901-44CF-8978-C90B78CF4E2A}" type="pres">
      <dgm:prSet presAssocID="{D407BD2B-BC84-4787-8812-06EAE4E6CD13}" presName="composite" presStyleCnt="0"/>
      <dgm:spPr/>
    </dgm:pt>
    <dgm:pt modelId="{8D0E96B3-9680-4EDC-A05F-42014086F939}" type="pres">
      <dgm:prSet presAssocID="{D407BD2B-BC84-4787-8812-06EAE4E6CD13}" presName="parentText" presStyleLbl="alignNode1" presStyleIdx="1" presStyleCnt="3" custAng="162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664DA-C467-4777-AB1A-D96CB21BE4FD}" type="pres">
      <dgm:prSet presAssocID="{D407BD2B-BC84-4787-8812-06EAE4E6CD13}" presName="descendantText" presStyleLbl="alignAcc1" presStyleIdx="1" presStyleCnt="3" custScaleX="94441" custScaleY="125196" custLinFactNeighborX="120" custLinFactNeighborY="37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B57A2-CD48-47F3-BC2B-7A1426509D0B}" type="pres">
      <dgm:prSet presAssocID="{34BB9F2A-2899-40C9-A27D-27E057DD3F7F}" presName="sp" presStyleCnt="0"/>
      <dgm:spPr/>
    </dgm:pt>
    <dgm:pt modelId="{34E593AD-4EEB-4562-80E8-B3BAF45BED4E}" type="pres">
      <dgm:prSet presAssocID="{08C9CF50-7040-4ECB-A1FF-DC3E6B1C52BD}" presName="composite" presStyleCnt="0"/>
      <dgm:spPr/>
    </dgm:pt>
    <dgm:pt modelId="{36647EF6-2BDB-49D6-A0C8-12DC892A1092}" type="pres">
      <dgm:prSet presAssocID="{08C9CF50-7040-4ECB-A1FF-DC3E6B1C52BD}" presName="parentText" presStyleLbl="alignNode1" presStyleIdx="2" presStyleCnt="3" custAng="162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23BB3-1487-41EA-AB0D-BED5F8DCDDAB}" type="pres">
      <dgm:prSet presAssocID="{08C9CF50-7040-4ECB-A1FF-DC3E6B1C52BD}" presName="descendantText" presStyleLbl="alignAcc1" presStyleIdx="2" presStyleCnt="3" custScaleX="89139" custScaleY="133218" custLinFactNeighborX="-973" custLinFactNeighborY="25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A8AFA7-EF39-4406-9C42-8E0FC480E2D6}" type="presOf" srcId="{027A4E3E-C4A7-440E-A20D-35C75430A553}" destId="{9F1664DA-C467-4777-AB1A-D96CB21BE4FD}" srcOrd="0" destOrd="3" presId="urn:microsoft.com/office/officeart/2005/8/layout/chevron2"/>
    <dgm:cxn modelId="{DB3BCC4D-926D-472B-AF47-6577D1D3CFC1}" srcId="{DCB2B44B-941D-4C78-AA99-79835D10FA2A}" destId="{08C9CF50-7040-4ECB-A1FF-DC3E6B1C52BD}" srcOrd="2" destOrd="0" parTransId="{F7CF34E0-FECF-4B79-9875-8378C4F2120C}" sibTransId="{63F59898-BC0E-4B2B-A533-2FC9E5410558}"/>
    <dgm:cxn modelId="{2DED729F-D77E-438F-93FF-93AD08C36A39}" srcId="{816B90C1-2EE2-419C-AF8F-7F3877CC34D8}" destId="{65A4C9E6-E08A-46D0-9455-9956D25D79D0}" srcOrd="2" destOrd="0" parTransId="{704F09B4-C439-4B1E-95DB-9EAA4A7A24F5}" sibTransId="{77EE37D7-6789-46AB-BAAB-B4956ED3F70B}"/>
    <dgm:cxn modelId="{982C603F-AC89-425E-8345-894C7C33093C}" srcId="{D407BD2B-BC84-4787-8812-06EAE4E6CD13}" destId="{367C316B-023D-4486-9804-AF48E5F0C5D6}" srcOrd="0" destOrd="0" parTransId="{EC1C4EDD-205F-43F5-A6E2-A3D77B16C72D}" sibTransId="{0609B1F2-A725-49DA-96A0-33162DAA343B}"/>
    <dgm:cxn modelId="{8EE142B9-1ADA-41FD-A687-4607A18F7A0B}" type="presOf" srcId="{A26958BD-404B-4E3E-8F1E-008A230ACCA5}" destId="{AEB23BB3-1487-41EA-AB0D-BED5F8DCDDAB}" srcOrd="0" destOrd="2" presId="urn:microsoft.com/office/officeart/2005/8/layout/chevron2"/>
    <dgm:cxn modelId="{63CD4846-744F-4C0B-AA7F-AE61A9E82575}" srcId="{D407BD2B-BC84-4787-8812-06EAE4E6CD13}" destId="{0A648A9F-80D3-4874-9969-389C7C7D0ACC}" srcOrd="4" destOrd="0" parTransId="{56A01C38-8289-49F5-B811-65B79ABCA364}" sibTransId="{38FFEABA-26FD-4760-A8A4-9F32F345907B}"/>
    <dgm:cxn modelId="{89CFCE34-8FB9-4A8A-AEE6-03E6F1DDE173}" type="presOf" srcId="{A3879F16-3AEC-42E0-9D1C-1D475FC40169}" destId="{9F1664DA-C467-4777-AB1A-D96CB21BE4FD}" srcOrd="0" destOrd="1" presId="urn:microsoft.com/office/officeart/2005/8/layout/chevron2"/>
    <dgm:cxn modelId="{412E8BD1-947F-4964-98E7-225B9A4F5E6A}" srcId="{DCB2B44B-941D-4C78-AA99-79835D10FA2A}" destId="{D407BD2B-BC84-4787-8812-06EAE4E6CD13}" srcOrd="1" destOrd="0" parTransId="{49DDB3EA-8E25-477C-80E3-D6E92239D895}" sibTransId="{34BB9F2A-2899-40C9-A27D-27E057DD3F7F}"/>
    <dgm:cxn modelId="{E61A14DB-E103-4E4B-B676-164A74FD1A49}" type="presOf" srcId="{DB381530-5665-4BD9-A8E3-63BBE3D7353A}" destId="{AEB23BB3-1487-41EA-AB0D-BED5F8DCDDAB}" srcOrd="0" destOrd="0" presId="urn:microsoft.com/office/officeart/2005/8/layout/chevron2"/>
    <dgm:cxn modelId="{5BA0CC6F-06C5-491E-BF40-8F3926F831DA}" type="presOf" srcId="{D5B2704A-E17C-4D32-962D-80AD858D9C12}" destId="{DA3DA62D-1819-4CD5-BD5B-EC0AE8830780}" srcOrd="0" destOrd="1" presId="urn:microsoft.com/office/officeart/2005/8/layout/chevron2"/>
    <dgm:cxn modelId="{7DBB41CA-8795-4CC9-ACC1-ED7D1100CBED}" type="presOf" srcId="{816B90C1-2EE2-419C-AF8F-7F3877CC34D8}" destId="{11B69CA8-15BA-407B-B51E-8818FB0DF637}" srcOrd="0" destOrd="0" presId="urn:microsoft.com/office/officeart/2005/8/layout/chevron2"/>
    <dgm:cxn modelId="{3EEAE285-218D-4054-BFEB-9B5EDD2501A0}" srcId="{DCB2B44B-941D-4C78-AA99-79835D10FA2A}" destId="{816B90C1-2EE2-419C-AF8F-7F3877CC34D8}" srcOrd="0" destOrd="0" parTransId="{1955EA53-65E6-4235-95CC-F2952505FD3E}" sibTransId="{7C06CE9C-592B-4831-AAC3-EA0B532CD360}"/>
    <dgm:cxn modelId="{2EFA4BC2-7E92-4955-98E8-B41A1598E76C}" type="presOf" srcId="{3956702E-079E-4A2C-8F43-141D3BFF4A19}" destId="{9F1664DA-C467-4777-AB1A-D96CB21BE4FD}" srcOrd="0" destOrd="2" presId="urn:microsoft.com/office/officeart/2005/8/layout/chevron2"/>
    <dgm:cxn modelId="{9B5836A1-3D70-4960-8300-D2FF7E588CC6}" type="presOf" srcId="{1B641C2C-1943-49CF-B65F-54131FB61286}" destId="{AEB23BB3-1487-41EA-AB0D-BED5F8DCDDAB}" srcOrd="0" destOrd="4" presId="urn:microsoft.com/office/officeart/2005/8/layout/chevron2"/>
    <dgm:cxn modelId="{753BB71F-ABA2-4F2B-9CAC-BC99B70DE203}" srcId="{816B90C1-2EE2-419C-AF8F-7F3877CC34D8}" destId="{657A1293-9E93-40D2-9147-231F828803DD}" srcOrd="0" destOrd="0" parTransId="{A88E7FAF-922C-4577-8A6E-9DD8A1C3B00C}" sibTransId="{6625D7B0-0CE3-4DAE-ABFA-7FD9FD1F1C28}"/>
    <dgm:cxn modelId="{397F9248-E964-442A-8E83-12BA5ED89A7D}" srcId="{08C9CF50-7040-4ECB-A1FF-DC3E6B1C52BD}" destId="{E6DC52F7-9BE8-4123-8564-813318E7A102}" srcOrd="3" destOrd="0" parTransId="{96CD899E-A59B-49E5-A4B4-E07A96C977C7}" sibTransId="{73214008-D93A-4CED-AE63-D5F0917B0081}"/>
    <dgm:cxn modelId="{5C883DFD-948E-43FA-9577-C93EC09FF4F7}" srcId="{08C9CF50-7040-4ECB-A1FF-DC3E6B1C52BD}" destId="{A26958BD-404B-4E3E-8F1E-008A230ACCA5}" srcOrd="2" destOrd="0" parTransId="{D58B9FF1-6264-4EE4-B85A-E8A8638FFA63}" sibTransId="{17C15A79-AE11-45C3-89E7-C5921E1FD368}"/>
    <dgm:cxn modelId="{B180624D-3B6C-4F54-A28B-3FA20BA327DA}" srcId="{816B90C1-2EE2-419C-AF8F-7F3877CC34D8}" destId="{D5B2704A-E17C-4D32-962D-80AD858D9C12}" srcOrd="1" destOrd="0" parTransId="{E77B5C9D-D581-42FB-9D21-A6F6D6883778}" sibTransId="{8D4749A6-24C3-4E84-A21A-60EC2011AED6}"/>
    <dgm:cxn modelId="{840F9FC0-399E-45B7-AF5B-2AAB49BE260B}" type="presOf" srcId="{0A648A9F-80D3-4874-9969-389C7C7D0ACC}" destId="{9F1664DA-C467-4777-AB1A-D96CB21BE4FD}" srcOrd="0" destOrd="4" presId="urn:microsoft.com/office/officeart/2005/8/layout/chevron2"/>
    <dgm:cxn modelId="{A8F07013-B4FE-4A42-B67B-B5C3A24303CB}" srcId="{08C9CF50-7040-4ECB-A1FF-DC3E6B1C52BD}" destId="{1133CC78-5558-4255-AA04-9554F5E8BFB2}" srcOrd="1" destOrd="0" parTransId="{7551E1B7-94AC-4D59-8ED1-DCB8A4EF1C98}" sibTransId="{1DA22435-F964-4AA3-8466-20E28E8D807E}"/>
    <dgm:cxn modelId="{5FAB5EC4-7E2F-432D-ABAF-83731B9DD83B}" type="presOf" srcId="{DCB2B44B-941D-4C78-AA99-79835D10FA2A}" destId="{3F859F3E-6460-4CA2-9169-EAA22F5105AC}" srcOrd="0" destOrd="0" presId="urn:microsoft.com/office/officeart/2005/8/layout/chevron2"/>
    <dgm:cxn modelId="{338B66E8-AB51-42AD-8537-34CD77141BDC}" type="presOf" srcId="{1133CC78-5558-4255-AA04-9554F5E8BFB2}" destId="{AEB23BB3-1487-41EA-AB0D-BED5F8DCDDAB}" srcOrd="0" destOrd="1" presId="urn:microsoft.com/office/officeart/2005/8/layout/chevron2"/>
    <dgm:cxn modelId="{3889FB02-24B3-4C52-9764-E2D6EE2554C3}" srcId="{816B90C1-2EE2-419C-AF8F-7F3877CC34D8}" destId="{1F7E5AA4-EA2B-415B-AF6D-CC808FDBC7C9}" srcOrd="3" destOrd="0" parTransId="{CDDBBDB3-E8C8-4972-A0A7-C1E73445816D}" sibTransId="{D233115D-447F-4CE3-8215-DC2FCD3587BE}"/>
    <dgm:cxn modelId="{8B2F4BC4-ADDC-4827-851F-5CF9CA349921}" srcId="{D407BD2B-BC84-4787-8812-06EAE4E6CD13}" destId="{A3879F16-3AEC-42E0-9D1C-1D475FC40169}" srcOrd="1" destOrd="0" parTransId="{2F4E5921-5393-4945-8A5C-28D0D69CDEDA}" sibTransId="{87DDFD97-B6E3-411C-BA10-9A5405900AB8}"/>
    <dgm:cxn modelId="{2534CEFE-D425-4C89-86D6-04A5318E4DD4}" type="presOf" srcId="{1F7E5AA4-EA2B-415B-AF6D-CC808FDBC7C9}" destId="{DA3DA62D-1819-4CD5-BD5B-EC0AE8830780}" srcOrd="0" destOrd="3" presId="urn:microsoft.com/office/officeart/2005/8/layout/chevron2"/>
    <dgm:cxn modelId="{0ABF839D-04AA-4D4F-A24D-3DA75DC78B07}" srcId="{08C9CF50-7040-4ECB-A1FF-DC3E6B1C52BD}" destId="{DB381530-5665-4BD9-A8E3-63BBE3D7353A}" srcOrd="0" destOrd="0" parTransId="{1F953650-BC14-402E-9A25-559C2E087566}" sibTransId="{B784CDC4-BC72-4947-A27C-CF7B72080EDC}"/>
    <dgm:cxn modelId="{D3F4D97B-1FBC-492B-9234-D5A8AA9ED3A5}" type="presOf" srcId="{D407BD2B-BC84-4787-8812-06EAE4E6CD13}" destId="{8D0E96B3-9680-4EDC-A05F-42014086F939}" srcOrd="0" destOrd="0" presId="urn:microsoft.com/office/officeart/2005/8/layout/chevron2"/>
    <dgm:cxn modelId="{5AD9B37E-D4D8-41C9-9DBE-CCBA4A21E471}" type="presOf" srcId="{65A4C9E6-E08A-46D0-9455-9956D25D79D0}" destId="{DA3DA62D-1819-4CD5-BD5B-EC0AE8830780}" srcOrd="0" destOrd="2" presId="urn:microsoft.com/office/officeart/2005/8/layout/chevron2"/>
    <dgm:cxn modelId="{6B5BD411-CFD7-43C0-9DF8-E142FCF146FB}" type="presOf" srcId="{657A1293-9E93-40D2-9147-231F828803DD}" destId="{DA3DA62D-1819-4CD5-BD5B-EC0AE8830780}" srcOrd="0" destOrd="0" presId="urn:microsoft.com/office/officeart/2005/8/layout/chevron2"/>
    <dgm:cxn modelId="{841270B2-A97A-42D3-BA77-FB2B3C1D0F45}" type="presOf" srcId="{08C9CF50-7040-4ECB-A1FF-DC3E6B1C52BD}" destId="{36647EF6-2BDB-49D6-A0C8-12DC892A1092}" srcOrd="0" destOrd="0" presId="urn:microsoft.com/office/officeart/2005/8/layout/chevron2"/>
    <dgm:cxn modelId="{B5CDF92B-1A79-482B-B55E-BA2413ACAF7A}" type="presOf" srcId="{367C316B-023D-4486-9804-AF48E5F0C5D6}" destId="{9F1664DA-C467-4777-AB1A-D96CB21BE4FD}" srcOrd="0" destOrd="0" presId="urn:microsoft.com/office/officeart/2005/8/layout/chevron2"/>
    <dgm:cxn modelId="{9EE926D5-D31F-404C-A2CF-5B1CFB50B80C}" type="presOf" srcId="{E6DC52F7-9BE8-4123-8564-813318E7A102}" destId="{AEB23BB3-1487-41EA-AB0D-BED5F8DCDDAB}" srcOrd="0" destOrd="3" presId="urn:microsoft.com/office/officeart/2005/8/layout/chevron2"/>
    <dgm:cxn modelId="{882D2907-D8B3-4C70-89AD-2BE1D94A3D10}" srcId="{D407BD2B-BC84-4787-8812-06EAE4E6CD13}" destId="{027A4E3E-C4A7-440E-A20D-35C75430A553}" srcOrd="3" destOrd="0" parTransId="{D4D70024-6457-43CD-B774-D5A365447CDD}" sibTransId="{B4B77BC4-0F74-457C-ABC6-0567C4796D26}"/>
    <dgm:cxn modelId="{F8134C27-F4D9-44D0-BD40-60C33A416FF0}" srcId="{08C9CF50-7040-4ECB-A1FF-DC3E6B1C52BD}" destId="{1B641C2C-1943-49CF-B65F-54131FB61286}" srcOrd="4" destOrd="0" parTransId="{59129FCC-8093-427E-920A-1143B6B18164}" sibTransId="{75EAE05D-CA6B-410F-8258-DF0AD4F286F1}"/>
    <dgm:cxn modelId="{13E7D7B1-F093-4719-8465-9AF2A45BDDE7}" srcId="{D407BD2B-BC84-4787-8812-06EAE4E6CD13}" destId="{3956702E-079E-4A2C-8F43-141D3BFF4A19}" srcOrd="2" destOrd="0" parTransId="{CA4BEC7B-621A-4D5D-AFD3-026EF39C9B00}" sibTransId="{1A672384-4129-44B8-9FB3-2F55B6F058CA}"/>
    <dgm:cxn modelId="{2830F583-DB0D-4E1A-ABBE-4B1DF08F2D26}" type="presParOf" srcId="{3F859F3E-6460-4CA2-9169-EAA22F5105AC}" destId="{3E789729-5542-4AA3-8AD3-C079A66BAEE8}" srcOrd="0" destOrd="0" presId="urn:microsoft.com/office/officeart/2005/8/layout/chevron2"/>
    <dgm:cxn modelId="{7274D343-D43C-4466-B6C8-7F89ADF3917A}" type="presParOf" srcId="{3E789729-5542-4AA3-8AD3-C079A66BAEE8}" destId="{11B69CA8-15BA-407B-B51E-8818FB0DF637}" srcOrd="0" destOrd="0" presId="urn:microsoft.com/office/officeart/2005/8/layout/chevron2"/>
    <dgm:cxn modelId="{E207CD39-3F99-4155-8A42-49B308AD37CE}" type="presParOf" srcId="{3E789729-5542-4AA3-8AD3-C079A66BAEE8}" destId="{DA3DA62D-1819-4CD5-BD5B-EC0AE8830780}" srcOrd="1" destOrd="0" presId="urn:microsoft.com/office/officeart/2005/8/layout/chevron2"/>
    <dgm:cxn modelId="{A384E326-6B27-45EE-A9CA-8BEA3D5CF5D5}" type="presParOf" srcId="{3F859F3E-6460-4CA2-9169-EAA22F5105AC}" destId="{D3678A80-247A-4C42-9A0F-232D2DB73ACB}" srcOrd="1" destOrd="0" presId="urn:microsoft.com/office/officeart/2005/8/layout/chevron2"/>
    <dgm:cxn modelId="{D2F6FD89-8250-4D1D-A656-55590E0214F4}" type="presParOf" srcId="{3F859F3E-6460-4CA2-9169-EAA22F5105AC}" destId="{311EC5B0-A901-44CF-8978-C90B78CF4E2A}" srcOrd="2" destOrd="0" presId="urn:microsoft.com/office/officeart/2005/8/layout/chevron2"/>
    <dgm:cxn modelId="{028BA0F9-312C-4FFC-BA47-2D18AA366F8E}" type="presParOf" srcId="{311EC5B0-A901-44CF-8978-C90B78CF4E2A}" destId="{8D0E96B3-9680-4EDC-A05F-42014086F939}" srcOrd="0" destOrd="0" presId="urn:microsoft.com/office/officeart/2005/8/layout/chevron2"/>
    <dgm:cxn modelId="{B5572DBB-B1FF-4696-B1D2-A221E48D9F0C}" type="presParOf" srcId="{311EC5B0-A901-44CF-8978-C90B78CF4E2A}" destId="{9F1664DA-C467-4777-AB1A-D96CB21BE4FD}" srcOrd="1" destOrd="0" presId="urn:microsoft.com/office/officeart/2005/8/layout/chevron2"/>
    <dgm:cxn modelId="{85EC232E-DCC0-4BAD-953F-80398731DCA7}" type="presParOf" srcId="{3F859F3E-6460-4CA2-9169-EAA22F5105AC}" destId="{190B57A2-CD48-47F3-BC2B-7A1426509D0B}" srcOrd="3" destOrd="0" presId="urn:microsoft.com/office/officeart/2005/8/layout/chevron2"/>
    <dgm:cxn modelId="{4512A8A4-8406-41FD-9CA8-67599A553B68}" type="presParOf" srcId="{3F859F3E-6460-4CA2-9169-EAA22F5105AC}" destId="{34E593AD-4EEB-4562-80E8-B3BAF45BED4E}" srcOrd="4" destOrd="0" presId="urn:microsoft.com/office/officeart/2005/8/layout/chevron2"/>
    <dgm:cxn modelId="{0E8102BF-DCC6-4081-9288-BAED653AF23E}" type="presParOf" srcId="{34E593AD-4EEB-4562-80E8-B3BAF45BED4E}" destId="{36647EF6-2BDB-49D6-A0C8-12DC892A1092}" srcOrd="0" destOrd="0" presId="urn:microsoft.com/office/officeart/2005/8/layout/chevron2"/>
    <dgm:cxn modelId="{21E81A70-31A8-4E58-A3BB-F16DC0BAC1BF}" type="presParOf" srcId="{34E593AD-4EEB-4562-80E8-B3BAF45BED4E}" destId="{AEB23BB3-1487-41EA-AB0D-BED5F8DCDDA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9F091D-4DCC-4254-A6C6-923048B36F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9F6E4F-4D4A-47B7-B006-A9D24B3789CA}">
      <dgm:prSet phldrT="[Текст]" custT="1"/>
      <dgm:spPr/>
      <dgm:t>
        <a:bodyPr/>
        <a:lstStyle/>
        <a:p>
          <a:pPr algn="ctr"/>
          <a:r>
            <a:rPr lang="ru-RU" sz="1800" dirty="0" smtClean="0">
              <a:solidFill>
                <a:srgbClr val="002060"/>
              </a:solidFill>
            </a:rPr>
            <a:t>2022 год</a:t>
          </a:r>
          <a:endParaRPr lang="ru-RU" sz="1800" dirty="0">
            <a:solidFill>
              <a:srgbClr val="002060"/>
            </a:solidFill>
          </a:endParaRPr>
        </a:p>
      </dgm:t>
    </dgm:pt>
    <dgm:pt modelId="{81F79A9A-8557-420F-93F1-10753E1CEEF3}" type="parTrans" cxnId="{A4D61BB7-BC97-4BF1-AA35-03C190B103D0}">
      <dgm:prSet/>
      <dgm:spPr/>
      <dgm:t>
        <a:bodyPr/>
        <a:lstStyle/>
        <a:p>
          <a:endParaRPr lang="ru-RU"/>
        </a:p>
      </dgm:t>
    </dgm:pt>
    <dgm:pt modelId="{09F509B3-503C-4440-956B-5AD64D7653C4}" type="sibTrans" cxnId="{A4D61BB7-BC97-4BF1-AA35-03C190B103D0}">
      <dgm:prSet/>
      <dgm:spPr/>
      <dgm:t>
        <a:bodyPr/>
        <a:lstStyle/>
        <a:p>
          <a:endParaRPr lang="ru-RU"/>
        </a:p>
      </dgm:t>
    </dgm:pt>
    <dgm:pt modelId="{E296C658-D193-4CBF-95BB-0D731655442C}">
      <dgm:prSet phldrT="[Текст]" custT="1"/>
      <dgm:spPr/>
      <dgm:t>
        <a:bodyPr/>
        <a:lstStyle/>
        <a:p>
          <a:r>
            <a:rPr lang="ru-RU" sz="1400" dirty="0" smtClean="0"/>
            <a:t>Муниципальные программы городского поселения (в том числе средства  из областного и федерального бюджетов  30 246,0 тыс. рублей) 100 147,06 тыс. рублей</a:t>
          </a:r>
          <a:endParaRPr lang="ru-RU" sz="1400" dirty="0"/>
        </a:p>
      </dgm:t>
    </dgm:pt>
    <dgm:pt modelId="{D05050F9-A9E8-4C79-AD15-EFC04A9B27BB}" type="parTrans" cxnId="{843837D4-D285-4DE8-9B97-2455A2A86CDF}">
      <dgm:prSet/>
      <dgm:spPr/>
      <dgm:t>
        <a:bodyPr/>
        <a:lstStyle/>
        <a:p>
          <a:endParaRPr lang="ru-RU"/>
        </a:p>
      </dgm:t>
    </dgm:pt>
    <dgm:pt modelId="{80B67465-6901-4048-B0CE-461983A7B805}" type="sibTrans" cxnId="{843837D4-D285-4DE8-9B97-2455A2A86CDF}">
      <dgm:prSet/>
      <dgm:spPr/>
      <dgm:t>
        <a:bodyPr/>
        <a:lstStyle/>
        <a:p>
          <a:endParaRPr lang="ru-RU"/>
        </a:p>
      </dgm:t>
    </dgm:pt>
    <dgm:pt modelId="{1DB46163-AAB8-45DF-8324-0E55C9C41D6F}">
      <dgm:prSet phldrT="[Текст]" custT="1"/>
      <dgm:spPr/>
      <dgm:t>
        <a:bodyPr/>
        <a:lstStyle/>
        <a:p>
          <a:r>
            <a:rPr lang="ru-RU" sz="1400" dirty="0" smtClean="0"/>
            <a:t>Непрограммные расходы </a:t>
          </a:r>
        </a:p>
        <a:p>
          <a:r>
            <a:rPr lang="ru-RU" sz="1400" dirty="0" smtClean="0"/>
            <a:t>2 887,14 тыс. рублей</a:t>
          </a:r>
          <a:endParaRPr lang="ru-RU" sz="1400" dirty="0"/>
        </a:p>
      </dgm:t>
    </dgm:pt>
    <dgm:pt modelId="{1453BC12-1131-4895-969D-FDA42CE2DB1E}" type="parTrans" cxnId="{F2532C8F-611E-47DA-9FFF-891F1A2D14FA}">
      <dgm:prSet/>
      <dgm:spPr/>
      <dgm:t>
        <a:bodyPr/>
        <a:lstStyle/>
        <a:p>
          <a:endParaRPr lang="ru-RU"/>
        </a:p>
      </dgm:t>
    </dgm:pt>
    <dgm:pt modelId="{A903EA7B-EF57-43AB-B52C-EE7DF30FA1F9}" type="sibTrans" cxnId="{F2532C8F-611E-47DA-9FFF-891F1A2D14FA}">
      <dgm:prSet/>
      <dgm:spPr/>
      <dgm:t>
        <a:bodyPr/>
        <a:lstStyle/>
        <a:p>
          <a:endParaRPr lang="ru-RU"/>
        </a:p>
      </dgm:t>
    </dgm:pt>
    <dgm:pt modelId="{01F6F308-BFAC-4EEC-98DC-958BD88062DD}">
      <dgm:prSet phldrT="[Текст]" custT="1"/>
      <dgm:spPr/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Условно утвержденные расходы 0 тыс. рублей</a:t>
          </a:r>
          <a:endParaRPr lang="ru-RU" sz="1400" dirty="0">
            <a:solidFill>
              <a:srgbClr val="002060"/>
            </a:solidFill>
          </a:endParaRPr>
        </a:p>
      </dgm:t>
    </dgm:pt>
    <dgm:pt modelId="{F676EB6C-521A-47B5-9727-6C02607E1849}" type="parTrans" cxnId="{7A2391E1-45F9-4EEB-B831-4C06D8805DCC}">
      <dgm:prSet/>
      <dgm:spPr/>
      <dgm:t>
        <a:bodyPr/>
        <a:lstStyle/>
        <a:p>
          <a:endParaRPr lang="ru-RU"/>
        </a:p>
      </dgm:t>
    </dgm:pt>
    <dgm:pt modelId="{C145FCC3-9434-476C-80F3-4F2BDFFF7617}" type="sibTrans" cxnId="{7A2391E1-45F9-4EEB-B831-4C06D8805DCC}">
      <dgm:prSet/>
      <dgm:spPr/>
      <dgm:t>
        <a:bodyPr/>
        <a:lstStyle/>
        <a:p>
          <a:endParaRPr lang="ru-RU"/>
        </a:p>
      </dgm:t>
    </dgm:pt>
    <dgm:pt modelId="{7C6E0B0E-9B62-4448-91A3-E70AAFD6313E}" type="pres">
      <dgm:prSet presAssocID="{6F9F091D-4DCC-4254-A6C6-923048B36FD2}" presName="linear" presStyleCnt="0">
        <dgm:presLayoutVars>
          <dgm:animLvl val="lvl"/>
          <dgm:resizeHandles val="exact"/>
        </dgm:presLayoutVars>
      </dgm:prSet>
      <dgm:spPr/>
    </dgm:pt>
    <dgm:pt modelId="{C6498461-37BE-45A6-9F6D-0C17DBE62B2E}" type="pres">
      <dgm:prSet presAssocID="{029F6E4F-4D4A-47B7-B006-A9D24B3789C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3A3CE-ECE6-4FD6-B373-22899FCC69C3}" type="pres">
      <dgm:prSet presAssocID="{029F6E4F-4D4A-47B7-B006-A9D24B3789C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3F7B5-83A3-4034-ABE1-3E0FD5E64126}" type="pres">
      <dgm:prSet presAssocID="{1DB46163-AAB8-45DF-8324-0E55C9C41D6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67E06E-220E-48DA-8B4F-982842290009}" type="pres">
      <dgm:prSet presAssocID="{1DB46163-AAB8-45DF-8324-0E55C9C41D6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2391E1-45F9-4EEB-B831-4C06D8805DCC}" srcId="{1DB46163-AAB8-45DF-8324-0E55C9C41D6F}" destId="{01F6F308-BFAC-4EEC-98DC-958BD88062DD}" srcOrd="0" destOrd="0" parTransId="{F676EB6C-521A-47B5-9727-6C02607E1849}" sibTransId="{C145FCC3-9434-476C-80F3-4F2BDFFF7617}"/>
    <dgm:cxn modelId="{0667A267-7E8C-4D62-B437-6123FD48D90E}" type="presOf" srcId="{6F9F091D-4DCC-4254-A6C6-923048B36FD2}" destId="{7C6E0B0E-9B62-4448-91A3-E70AAFD6313E}" srcOrd="0" destOrd="0" presId="urn:microsoft.com/office/officeart/2005/8/layout/vList2"/>
    <dgm:cxn modelId="{F2532C8F-611E-47DA-9FFF-891F1A2D14FA}" srcId="{6F9F091D-4DCC-4254-A6C6-923048B36FD2}" destId="{1DB46163-AAB8-45DF-8324-0E55C9C41D6F}" srcOrd="1" destOrd="0" parTransId="{1453BC12-1131-4895-969D-FDA42CE2DB1E}" sibTransId="{A903EA7B-EF57-43AB-B52C-EE7DF30FA1F9}"/>
    <dgm:cxn modelId="{4FA7945C-9B65-4D04-A708-FC744C444882}" type="presOf" srcId="{029F6E4F-4D4A-47B7-B006-A9D24B3789CA}" destId="{C6498461-37BE-45A6-9F6D-0C17DBE62B2E}" srcOrd="0" destOrd="0" presId="urn:microsoft.com/office/officeart/2005/8/layout/vList2"/>
    <dgm:cxn modelId="{A4D61BB7-BC97-4BF1-AA35-03C190B103D0}" srcId="{6F9F091D-4DCC-4254-A6C6-923048B36FD2}" destId="{029F6E4F-4D4A-47B7-B006-A9D24B3789CA}" srcOrd="0" destOrd="0" parTransId="{81F79A9A-8557-420F-93F1-10753E1CEEF3}" sibTransId="{09F509B3-503C-4440-956B-5AD64D7653C4}"/>
    <dgm:cxn modelId="{AA424A5C-B963-4880-947E-D9AADC9D95F1}" type="presOf" srcId="{01F6F308-BFAC-4EEC-98DC-958BD88062DD}" destId="{2167E06E-220E-48DA-8B4F-982842290009}" srcOrd="0" destOrd="0" presId="urn:microsoft.com/office/officeart/2005/8/layout/vList2"/>
    <dgm:cxn modelId="{9BC7EE85-22FB-43BD-9FC9-948804A77B60}" type="presOf" srcId="{1DB46163-AAB8-45DF-8324-0E55C9C41D6F}" destId="{F4D3F7B5-83A3-4034-ABE1-3E0FD5E64126}" srcOrd="0" destOrd="0" presId="urn:microsoft.com/office/officeart/2005/8/layout/vList2"/>
    <dgm:cxn modelId="{843837D4-D285-4DE8-9B97-2455A2A86CDF}" srcId="{029F6E4F-4D4A-47B7-B006-A9D24B3789CA}" destId="{E296C658-D193-4CBF-95BB-0D731655442C}" srcOrd="0" destOrd="0" parTransId="{D05050F9-A9E8-4C79-AD15-EFC04A9B27BB}" sibTransId="{80B67465-6901-4048-B0CE-461983A7B805}"/>
    <dgm:cxn modelId="{754A76A5-DCDA-426A-9062-E67881B613B2}" type="presOf" srcId="{E296C658-D193-4CBF-95BB-0D731655442C}" destId="{5AE3A3CE-ECE6-4FD6-B373-22899FCC69C3}" srcOrd="0" destOrd="0" presId="urn:microsoft.com/office/officeart/2005/8/layout/vList2"/>
    <dgm:cxn modelId="{A3EA85E8-F0A5-4897-97B2-AC99FDCB070E}" type="presParOf" srcId="{7C6E0B0E-9B62-4448-91A3-E70AAFD6313E}" destId="{C6498461-37BE-45A6-9F6D-0C17DBE62B2E}" srcOrd="0" destOrd="0" presId="urn:microsoft.com/office/officeart/2005/8/layout/vList2"/>
    <dgm:cxn modelId="{BD468797-2751-4491-94BE-4CF4B8EE9E4D}" type="presParOf" srcId="{7C6E0B0E-9B62-4448-91A3-E70AAFD6313E}" destId="{5AE3A3CE-ECE6-4FD6-B373-22899FCC69C3}" srcOrd="1" destOrd="0" presId="urn:microsoft.com/office/officeart/2005/8/layout/vList2"/>
    <dgm:cxn modelId="{EC0CE368-10C8-4F39-88F8-D90C402B84A0}" type="presParOf" srcId="{7C6E0B0E-9B62-4448-91A3-E70AAFD6313E}" destId="{F4D3F7B5-83A3-4034-ABE1-3E0FD5E64126}" srcOrd="2" destOrd="0" presId="urn:microsoft.com/office/officeart/2005/8/layout/vList2"/>
    <dgm:cxn modelId="{382D7914-92DD-4407-9FC7-9EF9AD63EC8F}" type="presParOf" srcId="{7C6E0B0E-9B62-4448-91A3-E70AAFD6313E}" destId="{2167E06E-220E-48DA-8B4F-98284229000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69CA8-15BA-407B-B51E-8818FB0DF637}">
      <dsp:nvSpPr>
        <dsp:cNvPr id="0" name=""/>
        <dsp:cNvSpPr/>
      </dsp:nvSpPr>
      <dsp:spPr>
        <a:xfrm>
          <a:off x="-183381" y="705315"/>
          <a:ext cx="1575079" cy="10075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-5400000">
        <a:off x="100369" y="925356"/>
        <a:ext cx="1007581" cy="567498"/>
      </dsp:txXfrm>
    </dsp:sp>
    <dsp:sp modelId="{DA3DA62D-1819-4CD5-BD5B-EC0AE8830780}">
      <dsp:nvSpPr>
        <dsp:cNvPr id="0" name=""/>
        <dsp:cNvSpPr/>
      </dsp:nvSpPr>
      <dsp:spPr>
        <a:xfrm rot="5400000">
          <a:off x="3729858" y="-2089420"/>
          <a:ext cx="1978199" cy="64450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Сохранение достигнутого уровня целевых показателей по заработной плате отдельных категорий работников бюджетной сферы, уст. Указами Президента РФ и обеспечение справедливой дифференциации в оплате труда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ru-RU" sz="1400" kern="1200" dirty="0" smtClean="0">
              <a:latin typeface="Times New Roman" panose="02020603050405020304" pitchFamily="18" charset="0"/>
            </a:rPr>
            <a:t>Установление расходов на содержание органов местного  самоуправления в соответствии с доведенным Правительством РФ нормативом  согласно Постановления Правительства № 599-пп от 27.11.2014г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1496421" y="240585"/>
        <a:ext cx="6348506" cy="1785063"/>
      </dsp:txXfrm>
    </dsp:sp>
    <dsp:sp modelId="{8D0E96B3-9680-4EDC-A05F-42014086F939}">
      <dsp:nvSpPr>
        <dsp:cNvPr id="0" name=""/>
        <dsp:cNvSpPr/>
      </dsp:nvSpPr>
      <dsp:spPr>
        <a:xfrm>
          <a:off x="-115542" y="2218758"/>
          <a:ext cx="1439401" cy="10075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00369" y="2506638"/>
        <a:ext cx="1007581" cy="431820"/>
      </dsp:txXfrm>
    </dsp:sp>
    <dsp:sp modelId="{9F1664DA-C467-4777-AB1A-D96CB21BE4FD}">
      <dsp:nvSpPr>
        <dsp:cNvPr id="0" name=""/>
        <dsp:cNvSpPr/>
      </dsp:nvSpPr>
      <dsp:spPr>
        <a:xfrm rot="5400000">
          <a:off x="4141951" y="-592348"/>
          <a:ext cx="1171347" cy="68205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Погашение бюджетных кредитов и обслуживание муниципального долга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Оплата коммунальных услуг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Налоги и пошлины</a:t>
          </a:r>
        </a:p>
      </dsp:txBody>
      <dsp:txXfrm rot="-5400000">
        <a:off x="1317352" y="2289431"/>
        <a:ext cx="6763366" cy="1056987"/>
      </dsp:txXfrm>
    </dsp:sp>
    <dsp:sp modelId="{36647EF6-2BDB-49D6-A0C8-12DC892A1092}">
      <dsp:nvSpPr>
        <dsp:cNvPr id="0" name=""/>
        <dsp:cNvSpPr/>
      </dsp:nvSpPr>
      <dsp:spPr>
        <a:xfrm>
          <a:off x="-115542" y="3655988"/>
          <a:ext cx="1439401" cy="10075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 rot="-5400000">
        <a:off x="100369" y="3943868"/>
        <a:ext cx="1007581" cy="431820"/>
      </dsp:txXfrm>
    </dsp:sp>
    <dsp:sp modelId="{AEB23BB3-1487-41EA-AB0D-BED5F8DCDDAB}">
      <dsp:nvSpPr>
        <dsp:cNvPr id="0" name=""/>
        <dsp:cNvSpPr/>
      </dsp:nvSpPr>
      <dsp:spPr>
        <a:xfrm rot="5400000">
          <a:off x="4025487" y="928685"/>
          <a:ext cx="1246402" cy="64376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Развитие сфер культуры и физической культуры, обеспечение доступности и качества услуг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Содержание и ремонт дорог местного значения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Благоустройство территории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1429871" y="3585145"/>
        <a:ext cx="6376791" cy="1124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98461-37BE-45A6-9F6D-0C17DBE62B2E}">
      <dsp:nvSpPr>
        <dsp:cNvPr id="0" name=""/>
        <dsp:cNvSpPr/>
      </dsp:nvSpPr>
      <dsp:spPr>
        <a:xfrm>
          <a:off x="0" y="7608"/>
          <a:ext cx="2530624" cy="861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2022 год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42036" y="49644"/>
        <a:ext cx="2446552" cy="777048"/>
      </dsp:txXfrm>
    </dsp:sp>
    <dsp:sp modelId="{5AE3A3CE-ECE6-4FD6-B373-22899FCC69C3}">
      <dsp:nvSpPr>
        <dsp:cNvPr id="0" name=""/>
        <dsp:cNvSpPr/>
      </dsp:nvSpPr>
      <dsp:spPr>
        <a:xfrm>
          <a:off x="0" y="868728"/>
          <a:ext cx="2530624" cy="140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47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Муниципальные программы городского поселения (в том числе средства  из областного и федерального бюджетов  30 246,0 тыс. рублей) 100 147,06 тыс. рублей</a:t>
          </a:r>
          <a:endParaRPr lang="ru-RU" sz="1400" kern="1200" dirty="0"/>
        </a:p>
      </dsp:txBody>
      <dsp:txXfrm>
        <a:off x="0" y="868728"/>
        <a:ext cx="2530624" cy="1404495"/>
      </dsp:txXfrm>
    </dsp:sp>
    <dsp:sp modelId="{F4D3F7B5-83A3-4034-ABE1-3E0FD5E64126}">
      <dsp:nvSpPr>
        <dsp:cNvPr id="0" name=""/>
        <dsp:cNvSpPr/>
      </dsp:nvSpPr>
      <dsp:spPr>
        <a:xfrm>
          <a:off x="0" y="2273223"/>
          <a:ext cx="2530624" cy="861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Непрограммные расходы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2 887,14 тыс. рублей</a:t>
          </a:r>
          <a:endParaRPr lang="ru-RU" sz="1400" kern="1200" dirty="0"/>
        </a:p>
      </dsp:txBody>
      <dsp:txXfrm>
        <a:off x="42036" y="2315259"/>
        <a:ext cx="2446552" cy="777048"/>
      </dsp:txXfrm>
    </dsp:sp>
    <dsp:sp modelId="{2167E06E-220E-48DA-8B4F-982842290009}">
      <dsp:nvSpPr>
        <dsp:cNvPr id="0" name=""/>
        <dsp:cNvSpPr/>
      </dsp:nvSpPr>
      <dsp:spPr>
        <a:xfrm>
          <a:off x="0" y="3134343"/>
          <a:ext cx="2530624" cy="76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47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</a:rPr>
            <a:t>Условно утвержденные расходы 0 тыс. рублей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0" y="3134343"/>
        <a:ext cx="2530624" cy="761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0.61582</cdr:x>
      <cdr:y>0.56954</cdr:y>
    </cdr:from>
    <cdr:to>
      <cdr:x>0.742</cdr:x>
      <cdr:y>0.64586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2818" y="2546066"/>
          <a:ext cx="914400" cy="341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AAF53-72B1-40F5-8D82-FC0F3773B478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EA801-6F1C-45DD-9FA5-453CD4F01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26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EA801-6F1C-45DD-9FA5-453CD4F01D7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35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4551" y="758635"/>
            <a:ext cx="8063706" cy="3816424"/>
          </a:xfrm>
          <a:solidFill>
            <a:schemeClr val="tx2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4000" b="1" dirty="0">
                <a:solidFill>
                  <a:srgbClr val="002060"/>
                </a:solidFill>
                <a:effectLst/>
              </a:rPr>
              <a:t>Публичные слушания по </a:t>
            </a:r>
            <a:r>
              <a:rPr lang="ru-RU" sz="4000" b="1" dirty="0" smtClean="0">
                <a:solidFill>
                  <a:srgbClr val="002060"/>
                </a:solidFill>
                <a:effectLst/>
              </a:rPr>
              <a:t>проекту бюджета городского поселения </a:t>
            </a:r>
            <a:r>
              <a:rPr lang="ru-RU" sz="4000" b="1" dirty="0" err="1" smtClean="0">
                <a:solidFill>
                  <a:srgbClr val="002060"/>
                </a:solidFill>
                <a:effectLst/>
              </a:rPr>
              <a:t>Белореченского</a:t>
            </a:r>
            <a:r>
              <a:rPr lang="ru-RU" sz="4000" b="1" dirty="0" smtClean="0">
                <a:solidFill>
                  <a:srgbClr val="002060"/>
                </a:solidFill>
                <a:effectLst/>
              </a:rPr>
              <a:t> муниципального образования на 2022 год и плановый период 2023-2024 годо</a:t>
            </a:r>
            <a:r>
              <a:rPr lang="ru-RU" sz="4000" b="1" dirty="0" smtClean="0">
                <a:solidFill>
                  <a:srgbClr val="002060"/>
                </a:solidFill>
              </a:rPr>
              <a:t>в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87624" y="5105400"/>
            <a:ext cx="7560295" cy="1752600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bg2"/>
                </a:solidFill>
              </a:rPr>
              <a:t>Докладчик: главный специалист</a:t>
            </a:r>
          </a:p>
          <a:p>
            <a:r>
              <a:rPr lang="ru-RU" sz="2000" b="1" dirty="0" smtClean="0">
                <a:solidFill>
                  <a:schemeClr val="bg2"/>
                </a:solidFill>
              </a:rPr>
              <a:t> по финансово-бюджетной политике Е.А. </a:t>
            </a:r>
            <a:r>
              <a:rPr lang="ru-RU" sz="2000" b="1" dirty="0" err="1" smtClean="0">
                <a:solidFill>
                  <a:schemeClr val="bg2"/>
                </a:solidFill>
              </a:rPr>
              <a:t>Логош</a:t>
            </a:r>
            <a:endParaRPr lang="ru-RU" sz="2000" b="1" dirty="0" smtClean="0">
              <a:solidFill>
                <a:schemeClr val="bg2"/>
              </a:solidFill>
            </a:endParaRPr>
          </a:p>
          <a:p>
            <a:pPr algn="ctr"/>
            <a:endParaRPr lang="ru-RU" sz="2000" b="1" dirty="0" smtClean="0">
              <a:solidFill>
                <a:schemeClr val="bg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2"/>
                </a:solidFill>
              </a:rPr>
              <a:t>декабрь 2021 года</a:t>
            </a:r>
            <a:endParaRPr lang="ru-RU" sz="2000" b="1" dirty="0">
              <a:solidFill>
                <a:schemeClr val="bg2"/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" y="45847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dvina29.ru/wp-content/uploads/2021/05/bjudzhet_kalkuljator_nalogi_cifry_otchetnost_finans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omments.ua/img/publications/Ls1q27tETUaiJmj-mkLc_VViIdfGHIDI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www.sovetskaya-adygeya.ru/images/3333-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4" y="4868556"/>
            <a:ext cx="2040161" cy="185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7194"/>
            <a:ext cx="8229600" cy="165365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параметры бюджета городского поселения </a:t>
            </a:r>
            <a:r>
              <a:rPr lang="ru-RU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Белореченского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муниципального образования на 2022 год и на плановый период 2023 и 2024 годов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955753"/>
              </p:ext>
            </p:extLst>
          </p:nvPr>
        </p:nvGraphicFramePr>
        <p:xfrm>
          <a:off x="462960" y="2847816"/>
          <a:ext cx="8218080" cy="2962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9667"/>
                <a:gridCol w="1267228"/>
                <a:gridCol w="1267228"/>
                <a:gridCol w="1143957"/>
              </a:tblGrid>
              <a:tr h="32893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Основные параметры бюджета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2022 год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2023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год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2024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год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</a:rPr>
                        <a:t>Доходы, всего          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98 320,33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153 653,0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73 383,30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081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из них: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6845">
                <a:tc>
                  <a:txBody>
                    <a:bodyPr/>
                    <a:lstStyle/>
                    <a:p>
                      <a:pPr indent="1397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налоговые и неналоговые доходы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62 850,73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65 263,4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65 443,80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indent="1397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безвозмездные поступления, в том числе: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35 469,6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88 389,6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7 939,5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8120">
                <a:tc>
                  <a:txBody>
                    <a:bodyPr/>
                    <a:lstStyle/>
                    <a:p>
                      <a:pPr indent="419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дотации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4 374,2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9 213,4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0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indent="419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субсидии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30 246,0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78 302,0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7 038,4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9710">
                <a:tc>
                  <a:txBody>
                    <a:bodyPr/>
                    <a:lstStyle/>
                    <a:p>
                      <a:pPr indent="419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субвенции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849,4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874,2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901,1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732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Расходы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103 034,14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158 956,04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73 806,35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61925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Дефицит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-4 713,81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-5 303,04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-423,05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Процент дефицита (к доходам без учета безвозмездных поступлений)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7,5 %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8,13 %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0,65 %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88878" y="2420888"/>
            <a:ext cx="13576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6571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x-none" sz="3200" b="1">
                <a:solidFill>
                  <a:srgbClr val="002060"/>
                </a:solidFill>
              </a:rPr>
              <a:t>Д</a:t>
            </a:r>
            <a:r>
              <a:rPr lang="ru-RU" sz="3200" b="1" dirty="0" err="1">
                <a:solidFill>
                  <a:srgbClr val="002060"/>
                </a:solidFill>
              </a:rPr>
              <a:t>оходы</a:t>
            </a:r>
            <a:r>
              <a:rPr lang="ru-RU" sz="3200" b="1" dirty="0">
                <a:solidFill>
                  <a:srgbClr val="002060"/>
                </a:solidFill>
              </a:rPr>
              <a:t> бюджета городского поселения </a:t>
            </a:r>
            <a:r>
              <a:rPr lang="ru-RU" sz="3200" b="1" dirty="0" err="1">
                <a:solidFill>
                  <a:srgbClr val="002060"/>
                </a:solidFill>
              </a:rPr>
              <a:t>Белореченского</a:t>
            </a:r>
            <a:r>
              <a:rPr lang="ru-RU" sz="3200" b="1" dirty="0">
                <a:solidFill>
                  <a:srgbClr val="002060"/>
                </a:solidFill>
              </a:rPr>
              <a:t> муниципального образования</a:t>
            </a:r>
            <a:endParaRPr lang="ru-RU" sz="3200" dirty="0">
              <a:solidFill>
                <a:srgbClr val="002060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478685"/>
              </p:ext>
            </p:extLst>
          </p:nvPr>
        </p:nvGraphicFramePr>
        <p:xfrm>
          <a:off x="323528" y="2348880"/>
          <a:ext cx="8568953" cy="3852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864096"/>
                <a:gridCol w="1008112"/>
                <a:gridCol w="739504"/>
                <a:gridCol w="1096700"/>
                <a:gridCol w="918102"/>
                <a:gridCol w="1083205"/>
                <a:gridCol w="1059034"/>
              </a:tblGrid>
              <a:tr h="990659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2021г., оценка  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2022г., прогноз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Темп роста,%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2023г., прогноз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Темп роста,%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2024г., прогноз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Темп роста,%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1025566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Налоговые и неналоговые доходы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74 778,35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62 850,73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84,05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65 263,4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103,84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65 443,80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100,28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1147538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Безвозмездные доходы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16 038,80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35 469,60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221,15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88 389,6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249,20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7 939,5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8,98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688523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</a:rPr>
                        <a:t>Доходы итого</a:t>
                      </a:r>
                      <a:endParaRPr lang="ru-RU" sz="16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90 817,15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98 320,33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108,26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</a:rPr>
                        <a:t>153 653,00</a:t>
                      </a:r>
                      <a:endParaRPr lang="ru-RU" sz="140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156,28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73 383,30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</a:rPr>
                        <a:t>47,76</a:t>
                      </a:r>
                      <a:endParaRPr lang="ru-RU" sz="14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22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6584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Динамика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налоговых и неналоговых доходов бюджета муниципального района в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2020-2024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годах, тыс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 руб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</a:t>
            </a: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16195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9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319" y="45034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ОСНОВНЫЕ ПРИОРИТЕТЫ ПРИ ФОРМИРОВАНИИ РАСХОДНОЙ </a:t>
            </a:r>
            <a:r>
              <a:rPr lang="ru-RU" sz="3200" b="1" dirty="0" smtClean="0">
                <a:solidFill>
                  <a:srgbClr val="002060"/>
                </a:solidFill>
              </a:rPr>
              <a:t>ЧАСТИ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880597"/>
              </p:ext>
            </p:extLst>
          </p:nvPr>
        </p:nvGraphicFramePr>
        <p:xfrm>
          <a:off x="518319" y="1700808"/>
          <a:ext cx="8229600" cy="4893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33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81" y="1556792"/>
            <a:ext cx="8229600" cy="1311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>Расходы </a:t>
            </a:r>
            <a:r>
              <a:rPr lang="ru-RU" sz="3600" b="1" dirty="0"/>
              <a:t>бюджета городского поселения </a:t>
            </a:r>
            <a:r>
              <a:rPr lang="ru-RU" sz="3600" b="1" dirty="0" err="1"/>
              <a:t>Белореченского</a:t>
            </a:r>
            <a:r>
              <a:rPr lang="ru-RU" sz="3600" b="1" dirty="0"/>
              <a:t> муниципального </a:t>
            </a:r>
            <a:r>
              <a:rPr lang="ru-RU" sz="3600" b="1" dirty="0" smtClean="0"/>
              <a:t>образования на 2022 год и плановый период 2023 и 2024 годов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/>
          <p:cNvSpPr>
            <a:spLocks noChangeArrowheads="1"/>
          </p:cNvSpPr>
          <p:nvPr/>
        </p:nvSpPr>
        <p:spPr bwMode="gray">
          <a:xfrm>
            <a:off x="6659563" y="5734050"/>
            <a:ext cx="1368425" cy="476250"/>
          </a:xfrm>
          <a:prstGeom prst="can">
            <a:avLst>
              <a:gd name="adj" fmla="val 21434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gray">
          <a:xfrm>
            <a:off x="3851275" y="5805488"/>
            <a:ext cx="1366838" cy="404812"/>
          </a:xfrm>
          <a:prstGeom prst="can">
            <a:avLst>
              <a:gd name="adj" fmla="val 21434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1104900" y="5791200"/>
            <a:ext cx="1439862" cy="433387"/>
          </a:xfrm>
          <a:prstGeom prst="can">
            <a:avLst>
              <a:gd name="adj" fmla="val 21667"/>
            </a:avLst>
          </a:prstGeom>
          <a:solidFill>
            <a:schemeClr val="tx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gray">
          <a:xfrm>
            <a:off x="1261268" y="3305175"/>
            <a:ext cx="1223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2022 год</a:t>
            </a:r>
            <a:endParaRPr lang="ru-RU" sz="1600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gray">
          <a:xfrm>
            <a:off x="3923506" y="3114675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2023 </a:t>
            </a:r>
            <a:r>
              <a:rPr lang="ru-RU" sz="1600" b="1" dirty="0"/>
              <a:t>год</a:t>
            </a:r>
            <a:endParaRPr lang="ru-RU" sz="1600" dirty="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gray">
          <a:xfrm>
            <a:off x="1248279" y="3562855"/>
            <a:ext cx="24526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sz="1600">
              <a:solidFill>
                <a:srgbClr val="C00000"/>
              </a:solidFill>
            </a:endParaRPr>
          </a:p>
        </p:txBody>
      </p:sp>
      <p:sp>
        <p:nvSpPr>
          <p:cNvPr id="12" name="AutoShape 23"/>
          <p:cNvSpPr>
            <a:spLocks noChangeArrowheads="1"/>
          </p:cNvSpPr>
          <p:nvPr/>
        </p:nvSpPr>
        <p:spPr bwMode="gray">
          <a:xfrm>
            <a:off x="3851275" y="3473450"/>
            <a:ext cx="1366838" cy="2584450"/>
          </a:xfrm>
          <a:prstGeom prst="can">
            <a:avLst>
              <a:gd name="adj" fmla="val 27996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latin typeface="Arial" panose="020B0604020202020204" pitchFamily="34" charset="0"/>
              </a:rPr>
              <a:t>158 806,35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13" name="AutoShape 24"/>
          <p:cNvSpPr>
            <a:spLocks noChangeArrowheads="1"/>
          </p:cNvSpPr>
          <p:nvPr/>
        </p:nvSpPr>
        <p:spPr bwMode="gray">
          <a:xfrm>
            <a:off x="6661151" y="4797152"/>
            <a:ext cx="1366837" cy="1253100"/>
          </a:xfrm>
          <a:prstGeom prst="can">
            <a:avLst>
              <a:gd name="adj" fmla="val 27556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80808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73 806,35</a:t>
            </a:r>
          </a:p>
        </p:txBody>
      </p:sp>
      <p:sp>
        <p:nvSpPr>
          <p:cNvPr id="14" name="AutoShape 23"/>
          <p:cNvSpPr>
            <a:spLocks noChangeArrowheads="1"/>
          </p:cNvSpPr>
          <p:nvPr/>
        </p:nvSpPr>
        <p:spPr bwMode="gray">
          <a:xfrm>
            <a:off x="1111251" y="3911600"/>
            <a:ext cx="1439862" cy="2181226"/>
          </a:xfrm>
          <a:prstGeom prst="can">
            <a:avLst>
              <a:gd name="adj" fmla="val 27996"/>
            </a:avLst>
          </a:prstGeom>
          <a:solidFill>
            <a:schemeClr val="bg2">
              <a:lumMod val="2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b="1" dirty="0" smtClean="0">
                <a:latin typeface="Arial" panose="020B0604020202020204" pitchFamily="34" charset="0"/>
              </a:rPr>
              <a:t>103 034,14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gray">
          <a:xfrm>
            <a:off x="6732587" y="4375438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sz="1600" b="1" dirty="0" smtClean="0"/>
              <a:t>2024 </a:t>
            </a:r>
            <a:r>
              <a:rPr lang="ru-RU" sz="1600" b="1" dirty="0"/>
              <a:t>год</a:t>
            </a:r>
            <a:endParaRPr lang="ru-RU" sz="1600" dirty="0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3779838" y="2283678"/>
            <a:ext cx="1873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том числе условно </a:t>
            </a:r>
          </a:p>
          <a:p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утвержденные расходы </a:t>
            </a:r>
          </a:p>
          <a:p>
            <a:r>
              <a:rPr lang="ru-RU" sz="1200" b="1" u="sng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1 884,85 </a:t>
            </a:r>
            <a:r>
              <a:rPr lang="ru-RU" sz="1200" b="1" u="sng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тыс.руб</a:t>
            </a:r>
            <a:r>
              <a:rPr lang="ru-RU" sz="1200" b="1" u="sng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  <a:r>
              <a:rPr lang="ru-RU" sz="1200" dirty="0">
                <a:solidFill>
                  <a:srgbClr val="080808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6659563" y="3373864"/>
            <a:ext cx="18716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в том числе условно</a:t>
            </a:r>
          </a:p>
          <a:p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утвержденные расходы </a:t>
            </a:r>
          </a:p>
          <a:p>
            <a:r>
              <a:rPr lang="ru-RU" sz="12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3 322,2 </a:t>
            </a:r>
            <a:r>
              <a:rPr lang="ru-RU" sz="1200" b="1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тыс.руб</a:t>
            </a:r>
            <a:r>
              <a:rPr lang="ru-RU" sz="12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558386" y="4117975"/>
            <a:ext cx="1296169" cy="647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55 772,21</a:t>
            </a:r>
          </a:p>
          <a:p>
            <a:pPr algn="ctr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5460565" y="4014283"/>
            <a:ext cx="1005682" cy="647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en-US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-85 000,0</a:t>
            </a:r>
          </a:p>
          <a:p>
            <a:pPr algn="ctr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Выгнутая вниз стрелка 21"/>
          <p:cNvSpPr/>
          <p:nvPr/>
        </p:nvSpPr>
        <p:spPr>
          <a:xfrm rot="20006592">
            <a:off x="2664945" y="4896940"/>
            <a:ext cx="1151731" cy="4265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верх стрелка 22"/>
          <p:cNvSpPr/>
          <p:nvPr/>
        </p:nvSpPr>
        <p:spPr>
          <a:xfrm rot="974888">
            <a:off x="5414964" y="3451225"/>
            <a:ext cx="1079499" cy="5503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8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916" y="126876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Структура расходов бюджета </a:t>
            </a:r>
            <a: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городского поселения Белореченского муниципального образования </a:t>
            </a:r>
            <a:r>
              <a:rPr lang="ru-RU" sz="27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на </a:t>
            </a:r>
            <a: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2022 </a:t>
            </a:r>
            <a:r>
              <a:rPr lang="ru-RU" sz="27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 и на плановый период </a:t>
            </a:r>
            <a: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2023 </a:t>
            </a:r>
            <a:r>
              <a:rPr lang="ru-RU" sz="27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и </a:t>
            </a:r>
            <a: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2024</a:t>
            </a:r>
            <a:b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7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ru-RU" sz="27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годов</a:t>
            </a:r>
            <a:r>
              <a:rPr lang="ru-RU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</a:br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1583099"/>
              </p:ext>
            </p:extLst>
          </p:nvPr>
        </p:nvGraphicFramePr>
        <p:xfrm>
          <a:off x="457200" y="1700809"/>
          <a:ext cx="8229600" cy="4623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62937335"/>
              </p:ext>
            </p:extLst>
          </p:nvPr>
        </p:nvGraphicFramePr>
        <p:xfrm>
          <a:off x="4572000" y="1484784"/>
          <a:ext cx="3320104" cy="308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10186631"/>
              </p:ext>
            </p:extLst>
          </p:nvPr>
        </p:nvGraphicFramePr>
        <p:xfrm>
          <a:off x="2699792" y="3410556"/>
          <a:ext cx="3005750" cy="344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76178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319" y="15163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Основные составляющие бюджета </a:t>
            </a:r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городского поселения Белореченского муниципального образования на 2022 год и </a:t>
            </a:r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плановый период </a:t>
            </a:r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2023 </a:t>
            </a:r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и </a:t>
            </a:r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2024 </a:t>
            </a:r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годов</a:t>
            </a:r>
            <a: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135352"/>
              </p:ext>
            </p:extLst>
          </p:nvPr>
        </p:nvGraphicFramePr>
        <p:xfrm>
          <a:off x="457200" y="2420888"/>
          <a:ext cx="2530624" cy="3903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3364447" y="2406858"/>
            <a:ext cx="2530624" cy="898560"/>
            <a:chOff x="0" y="258416"/>
            <a:chExt cx="2530624" cy="89856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258416"/>
              <a:ext cx="2530624" cy="898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43864" y="302280"/>
              <a:ext cx="2442896" cy="810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70" tIns="140970" rIns="140970" bIns="140970" numCol="1" spcCol="1270" anchor="ctr" anchorCtr="0">
              <a:noAutofit/>
            </a:bodyPr>
            <a:lstStyle/>
            <a:p>
              <a:pPr lvl="0" algn="l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00" kern="120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277862" y="4687808"/>
            <a:ext cx="2530624" cy="898560"/>
            <a:chOff x="0" y="258416"/>
            <a:chExt cx="2530624" cy="898560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258416"/>
              <a:ext cx="2530624" cy="898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3864" y="302280"/>
              <a:ext cx="2442896" cy="810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70" tIns="140970" rIns="140970" bIns="140970" numCol="1" spcCol="1270" anchor="ctr" anchorCtr="0">
              <a:noAutofit/>
            </a:bodyPr>
            <a:lstStyle/>
            <a:p>
              <a:pPr lvl="0" algn="l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00" kern="120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0242" y="2406858"/>
            <a:ext cx="2530624" cy="898560"/>
            <a:chOff x="0" y="258416"/>
            <a:chExt cx="2530624" cy="89856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258416"/>
              <a:ext cx="2530624" cy="898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43864" y="302280"/>
              <a:ext cx="2442896" cy="810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70" tIns="140970" rIns="140970" bIns="140970" numCol="1" spcCol="1270" anchor="ctr" anchorCtr="0">
              <a:noAutofit/>
            </a:bodyPr>
            <a:lstStyle/>
            <a:p>
              <a:pPr lvl="0" algn="l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00" kern="120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190242" y="4652575"/>
            <a:ext cx="2530624" cy="898560"/>
            <a:chOff x="0" y="258416"/>
            <a:chExt cx="2530624" cy="89856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0" y="258416"/>
              <a:ext cx="2530624" cy="898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43864" y="302280"/>
              <a:ext cx="2442896" cy="810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70" tIns="140970" rIns="140970" bIns="140970" numCol="1" spcCol="1270" anchor="ctr" anchorCtr="0">
              <a:noAutofit/>
            </a:bodyPr>
            <a:lstStyle/>
            <a:p>
              <a:pPr lvl="0" algn="l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700" kern="120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4110193" y="2635225"/>
            <a:ext cx="1039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2023 </a:t>
            </a:r>
            <a:r>
              <a:rPr lang="ru-RU" dirty="0">
                <a:solidFill>
                  <a:srgbClr val="002060"/>
                </a:solidFill>
              </a:rPr>
              <a:t>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102417" y="2671472"/>
            <a:ext cx="1039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</a:rPr>
              <a:t>2024 </a:t>
            </a:r>
            <a:r>
              <a:rPr lang="ru-RU" dirty="0">
                <a:solidFill>
                  <a:srgbClr val="002060"/>
                </a:solidFill>
              </a:rPr>
              <a:t>год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06738" y="3250486"/>
            <a:ext cx="26460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Муниципальные программы городского поселения (в том числе средства  из областного и федерального бюджетов  </a:t>
            </a:r>
            <a:r>
              <a:rPr lang="ru-RU" sz="1400" dirty="0" smtClean="0"/>
              <a:t>78 302,0 тыс. рублей) 156 220,62 тыс</a:t>
            </a:r>
            <a:r>
              <a:rPr lang="ru-RU" sz="1400" dirty="0"/>
              <a:t>. рублей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321726" y="4701425"/>
            <a:ext cx="24744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dirty="0" smtClean="0">
              <a:solidFill>
                <a:schemeClr val="bg1"/>
              </a:solidFill>
            </a:endParaRPr>
          </a:p>
          <a:p>
            <a:pPr lvl="0"/>
            <a:r>
              <a:rPr lang="ru-RU" sz="1400" dirty="0" smtClean="0">
                <a:solidFill>
                  <a:schemeClr val="bg1"/>
                </a:solidFill>
              </a:rPr>
              <a:t>Непрограммные </a:t>
            </a:r>
            <a:r>
              <a:rPr lang="ru-RU" sz="1400" dirty="0">
                <a:solidFill>
                  <a:schemeClr val="bg1"/>
                </a:solidFill>
              </a:rPr>
              <a:t>расходы </a:t>
            </a:r>
          </a:p>
          <a:p>
            <a:pPr lvl="0"/>
            <a:r>
              <a:rPr lang="ru-RU" sz="1400" dirty="0" smtClean="0">
                <a:solidFill>
                  <a:schemeClr val="bg1"/>
                </a:solidFill>
              </a:rPr>
              <a:t>873,5 тыс</a:t>
            </a:r>
            <a:r>
              <a:rPr lang="ru-RU" sz="1400" dirty="0">
                <a:solidFill>
                  <a:schemeClr val="bg1"/>
                </a:solidFill>
              </a:rPr>
              <a:t>. рублей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75857" y="5595011"/>
            <a:ext cx="2619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2060"/>
                </a:solidFill>
              </a:rPr>
              <a:t>Условно утвержденные расходы </a:t>
            </a:r>
            <a:r>
              <a:rPr lang="ru-RU" sz="1400" dirty="0" smtClean="0">
                <a:solidFill>
                  <a:srgbClr val="002060"/>
                </a:solidFill>
              </a:rPr>
              <a:t>1 861,92 </a:t>
            </a:r>
            <a:r>
              <a:rPr lang="ru-RU" sz="1400" dirty="0">
                <a:solidFill>
                  <a:srgbClr val="002060"/>
                </a:solidFill>
              </a:rPr>
              <a:t>тыс. </a:t>
            </a:r>
            <a:r>
              <a:rPr lang="ru-RU" sz="1400" dirty="0" smtClean="0">
                <a:solidFill>
                  <a:srgbClr val="002060"/>
                </a:solidFill>
              </a:rPr>
              <a:t>рублей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08355" y="3250486"/>
            <a:ext cx="26328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Муниципальные программы городского поселения (в том числе средства  из областного и федерального бюджетов  </a:t>
            </a:r>
            <a:r>
              <a:rPr lang="ru-RU" sz="1400" dirty="0" smtClean="0"/>
              <a:t>7038,4 тыс</a:t>
            </a:r>
            <a:r>
              <a:rPr lang="ru-RU" sz="1400" dirty="0"/>
              <a:t>. рублей) </a:t>
            </a:r>
            <a:r>
              <a:rPr lang="ru-RU" sz="1400" dirty="0" smtClean="0"/>
              <a:t>69 633,76 тыс</a:t>
            </a:r>
            <a:r>
              <a:rPr lang="ru-RU" sz="1400" dirty="0"/>
              <a:t>. рублей</a:t>
            </a:r>
            <a:endParaRPr lang="ru-RU" sz="1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234106" y="4731672"/>
            <a:ext cx="2292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400" dirty="0" smtClean="0">
              <a:solidFill>
                <a:schemeClr val="bg1"/>
              </a:solidFill>
            </a:endParaRPr>
          </a:p>
          <a:p>
            <a:pPr lvl="0"/>
            <a:r>
              <a:rPr lang="ru-RU" sz="1400" dirty="0" smtClean="0">
                <a:solidFill>
                  <a:schemeClr val="bg1"/>
                </a:solidFill>
              </a:rPr>
              <a:t>Непрограммные </a:t>
            </a:r>
            <a:r>
              <a:rPr lang="ru-RU" sz="1400" dirty="0">
                <a:solidFill>
                  <a:schemeClr val="bg1"/>
                </a:solidFill>
              </a:rPr>
              <a:t>расходы </a:t>
            </a:r>
          </a:p>
          <a:p>
            <a:pPr lvl="0"/>
            <a:r>
              <a:rPr lang="ru-RU" sz="1400" dirty="0" smtClean="0">
                <a:solidFill>
                  <a:schemeClr val="bg1"/>
                </a:solidFill>
              </a:rPr>
              <a:t>900,4 </a:t>
            </a:r>
            <a:r>
              <a:rPr lang="ru-RU" sz="1400" dirty="0">
                <a:solidFill>
                  <a:schemeClr val="bg1"/>
                </a:solidFill>
              </a:rPr>
              <a:t>тыс. рублей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90242" y="5542504"/>
            <a:ext cx="2550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2060"/>
                </a:solidFill>
              </a:rPr>
              <a:t>Условно утвержденные расходы </a:t>
            </a:r>
            <a:r>
              <a:rPr lang="ru-RU" sz="1400" dirty="0" smtClean="0">
                <a:solidFill>
                  <a:srgbClr val="002060"/>
                </a:solidFill>
              </a:rPr>
              <a:t>3 272,19 тыс</a:t>
            </a:r>
            <a:r>
              <a:rPr lang="ru-RU" sz="1400" dirty="0">
                <a:solidFill>
                  <a:srgbClr val="002060"/>
                </a:solidFill>
              </a:rPr>
              <a:t>. рублей 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5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МП «Эффективное управление и экономическое развитие на территории городского поселения Белореченского муниципального образования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36 892,88 тыс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just"/>
            <a:r>
              <a:rPr lang="ru-RU" sz="2800" dirty="0"/>
              <a:t>содержание органов местного </a:t>
            </a:r>
            <a:r>
              <a:rPr lang="ru-RU" sz="2800" dirty="0" smtClean="0"/>
              <a:t>самоуправления;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оплату коммунальных </a:t>
            </a:r>
            <a:r>
              <a:rPr lang="ru-RU" sz="2800" dirty="0" smtClean="0"/>
              <a:t>услуг;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оценку муниципального имущества, техническую </a:t>
            </a:r>
            <a:r>
              <a:rPr lang="ru-RU" sz="2800" dirty="0" smtClean="0"/>
              <a:t>инвентаризацию;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формирование земельных </a:t>
            </a:r>
            <a:r>
              <a:rPr lang="ru-RU" sz="2800" dirty="0" smtClean="0"/>
              <a:t>участков;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отчисление взносов на капитальный ремонт общего имущества </a:t>
            </a:r>
            <a:r>
              <a:rPr lang="ru-RU" sz="2800" dirty="0" smtClean="0"/>
              <a:t>МКД.</a:t>
            </a:r>
            <a:endParaRPr lang="ru-RU" sz="2800" dirty="0"/>
          </a:p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76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464" y="4071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МП «Безопасность </a:t>
            </a:r>
            <a:r>
              <a:rPr lang="ru-RU" altLang="ru-RU" sz="2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на территории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321" y="1772816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В 2022 году расходы составят 640,0 тыс. рублей и будут направлены на:</a:t>
            </a:r>
          </a:p>
          <a:p>
            <a:pPr algn="just"/>
            <a:r>
              <a:rPr lang="ru-RU" dirty="0" smtClean="0"/>
              <a:t>техническое </a:t>
            </a:r>
            <a:r>
              <a:rPr lang="ru-RU" dirty="0"/>
              <a:t>обслуживание и ремонт огнетушителей с </a:t>
            </a:r>
            <a:r>
              <a:rPr lang="ru-RU" dirty="0" err="1"/>
              <a:t>гидроиспытанием</a:t>
            </a:r>
            <a:r>
              <a:rPr lang="ru-RU" dirty="0"/>
              <a:t>, находящихся в помещениях администрации городского поселения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техническое </a:t>
            </a:r>
            <a:r>
              <a:rPr lang="ru-RU" dirty="0"/>
              <a:t>обслуживание охранно-пожарной сигнализации помещения администрации городского поселения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выполнение </a:t>
            </a:r>
            <a:r>
              <a:rPr lang="ru-RU" dirty="0"/>
              <a:t>работ по предупреждению и тушению пожаров на территориях лесов в границах населенных пунктов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противопожарное </a:t>
            </a:r>
            <a:r>
              <a:rPr lang="ru-RU" dirty="0"/>
              <a:t>обустройство границ населенных пунктов Белореченского МО (создание противопожарных разрывов, минерализованных полос); </a:t>
            </a:r>
            <a:endParaRPr lang="ru-RU" dirty="0" smtClean="0"/>
          </a:p>
          <a:p>
            <a:pPr algn="just"/>
            <a:r>
              <a:rPr lang="ru-RU" dirty="0" smtClean="0"/>
              <a:t>приобретение </a:t>
            </a:r>
            <a:r>
              <a:rPr lang="ru-RU" dirty="0"/>
              <a:t>материально-технических средств для пунктов временного размещения населения</a:t>
            </a:r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033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841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Работа </a:t>
            </a:r>
            <a:r>
              <a:rPr lang="ru-RU" altLang="ru-RU" sz="2400" b="1" dirty="0">
                <a:solidFill>
                  <a:srgbClr val="002060"/>
                </a:solidFill>
                <a:cs typeface="Arial" panose="020B0604020202020204" pitchFamily="34" charset="0"/>
              </a:rPr>
              <a:t>с </a:t>
            </a:r>
            <a:r>
              <a:rPr lang="ru-RU" altLang="ru-RU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населением на территории городского поселения </a:t>
            </a:r>
            <a:r>
              <a:rPr lang="ru-RU" altLang="ru-RU" sz="2400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Белоречеснкого</a:t>
            </a:r>
            <a:r>
              <a:rPr lang="ru-RU" altLang="ru-RU" sz="2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муниципального образования»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70C0"/>
                </a:solidFill>
              </a:rPr>
              <a:t>В 2022 году расходы </a:t>
            </a:r>
            <a:r>
              <a:rPr lang="ru-RU" b="1" dirty="0" smtClean="0">
                <a:solidFill>
                  <a:srgbClr val="0070C0"/>
                </a:solidFill>
              </a:rPr>
              <a:t>составят 22 704,37 тыс. рублей (в том </a:t>
            </a:r>
            <a:r>
              <a:rPr lang="ru-RU" b="1" dirty="0">
                <a:solidFill>
                  <a:srgbClr val="0070C0"/>
                </a:solidFill>
              </a:rPr>
              <a:t>числе средства ОБ 588,30 тысяч </a:t>
            </a:r>
            <a:r>
              <a:rPr lang="ru-RU" b="1" dirty="0" smtClean="0">
                <a:solidFill>
                  <a:srgbClr val="0070C0"/>
                </a:solidFill>
              </a:rPr>
              <a:t>рублей)  и будут направлены на:</a:t>
            </a:r>
          </a:p>
          <a:p>
            <a:r>
              <a:rPr lang="ru-RU" dirty="0" smtClean="0"/>
              <a:t>проведение </a:t>
            </a:r>
            <a:r>
              <a:rPr lang="ru-RU" dirty="0"/>
              <a:t>молодежных акций по пропаганде </a:t>
            </a:r>
            <a:r>
              <a:rPr lang="ru-RU" dirty="0" smtClean="0"/>
              <a:t>ЗОЖ;</a:t>
            </a:r>
          </a:p>
          <a:p>
            <a:r>
              <a:rPr lang="ru-RU" dirty="0" smtClean="0"/>
              <a:t>субсидии муниципальным учреждениям культуры и физической культуры Белореченского муниципального образования на выполнение муниципального задания;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/>
              <a:t>выплату пенсии за стаж муниципальной </a:t>
            </a:r>
            <a:r>
              <a:rPr lang="ru-RU" dirty="0" smtClean="0"/>
              <a:t>службы;</a:t>
            </a:r>
          </a:p>
          <a:p>
            <a:r>
              <a:rPr lang="ru-RU" dirty="0"/>
              <a:t>выплаты гражданам, удостоенным звания «Почетный житель</a:t>
            </a:r>
            <a:r>
              <a:rPr lang="ru-RU" dirty="0" smtClean="0"/>
              <a:t>»;</a:t>
            </a:r>
          </a:p>
          <a:p>
            <a:r>
              <a:rPr lang="ru-RU" dirty="0"/>
              <a:t>мероприятия, проводимые для граждан старшего поколения и незащищенных слоев </a:t>
            </a:r>
            <a:r>
              <a:rPr lang="ru-RU" dirty="0" smtClean="0"/>
              <a:t>населения;</a:t>
            </a:r>
          </a:p>
          <a:p>
            <a:r>
              <a:rPr lang="ru-RU" dirty="0" smtClean="0"/>
              <a:t>субсидию автономному учреждению на выполнение муниципального задания. </a:t>
            </a:r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371" y="5831440"/>
            <a:ext cx="1484679" cy="986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10" y="1141231"/>
            <a:ext cx="1436147" cy="8644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4558" y="1141231"/>
            <a:ext cx="998303" cy="88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44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459" y="780649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sz="2800" b="1" dirty="0">
                <a:solidFill>
                  <a:srgbClr val="002060"/>
                </a:solidFill>
              </a:rPr>
              <a:t>Безопасность гидротехнического сооружения водохранилища р. </a:t>
            </a:r>
            <a:r>
              <a:rPr lang="ru-RU" sz="2800" b="1" dirty="0" err="1">
                <a:solidFill>
                  <a:srgbClr val="002060"/>
                </a:solidFill>
              </a:rPr>
              <a:t>Мальтинка</a:t>
            </a:r>
            <a:r>
              <a:rPr lang="ru-RU" sz="2800" b="1" dirty="0">
                <a:solidFill>
                  <a:srgbClr val="002060"/>
                </a:solidFill>
              </a:rPr>
              <a:t> в с. Мальта </a:t>
            </a:r>
            <a:r>
              <a:rPr lang="ru-RU" sz="2800" b="1" dirty="0" err="1">
                <a:solidFill>
                  <a:srgbClr val="002060"/>
                </a:solidFill>
              </a:rPr>
              <a:t>Усольского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района»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B0F0"/>
                </a:solidFill>
              </a:rPr>
              <a:t>В</a:t>
            </a:r>
            <a:r>
              <a:rPr lang="ru-RU" b="1" dirty="0" smtClean="0">
                <a:solidFill>
                  <a:srgbClr val="00B0F0"/>
                </a:solidFill>
              </a:rPr>
              <a:t> </a:t>
            </a:r>
            <a:r>
              <a:rPr lang="ru-RU" b="1" dirty="0">
                <a:solidFill>
                  <a:srgbClr val="00B0F0"/>
                </a:solidFill>
              </a:rPr>
              <a:t>2022 </a:t>
            </a:r>
            <a:r>
              <a:rPr lang="ru-RU" b="1" dirty="0" smtClean="0">
                <a:solidFill>
                  <a:srgbClr val="00B0F0"/>
                </a:solidFill>
              </a:rPr>
              <a:t>году </a:t>
            </a:r>
            <a:r>
              <a:rPr lang="ru-RU" b="1" dirty="0">
                <a:solidFill>
                  <a:srgbClr val="00B0F0"/>
                </a:solidFill>
              </a:rPr>
              <a:t>расходы </a:t>
            </a:r>
            <a:r>
              <a:rPr lang="ru-RU" b="1" dirty="0" smtClean="0">
                <a:solidFill>
                  <a:srgbClr val="00B0F0"/>
                </a:solidFill>
              </a:rPr>
              <a:t>составят 6 606,7 (в том числе средства ОБ </a:t>
            </a:r>
            <a:r>
              <a:rPr lang="ru-RU" b="1" dirty="0">
                <a:solidFill>
                  <a:srgbClr val="00B0F0"/>
                </a:solidFill>
              </a:rPr>
              <a:t>5585,9 </a:t>
            </a:r>
            <a:r>
              <a:rPr lang="ru-RU" b="1" dirty="0" smtClean="0">
                <a:solidFill>
                  <a:srgbClr val="00B0F0"/>
                </a:solidFill>
              </a:rPr>
              <a:t>тыс. рублей) и будут направлены на:</a:t>
            </a:r>
          </a:p>
          <a:p>
            <a:pPr algn="just"/>
            <a:r>
              <a:rPr lang="ru-RU" sz="1600" dirty="0" smtClean="0"/>
              <a:t>заключение </a:t>
            </a:r>
            <a:r>
              <a:rPr lang="ru-RU" sz="1600" dirty="0"/>
              <a:t>договора обязательного страхования гражданской ответственности в соответствии с законодательством Российской Федерации об обязательном страховании гражданской ответственности владельца гидротехнического </a:t>
            </a:r>
            <a:r>
              <a:rPr lang="ru-RU" sz="1600" dirty="0" smtClean="0"/>
              <a:t>сооружения;</a:t>
            </a:r>
          </a:p>
          <a:p>
            <a:pPr algn="just"/>
            <a:r>
              <a:rPr lang="ru-RU" sz="1600" dirty="0" smtClean="0"/>
              <a:t>разработку </a:t>
            </a:r>
            <a:r>
              <a:rPr lang="ru-RU" sz="1600" dirty="0"/>
              <a:t>проектной документации на капитальный ремонт гидротехнического сооружения, расположенного в с. Мальта Белореченского муниципального </a:t>
            </a:r>
            <a:r>
              <a:rPr lang="ru-RU" sz="1600" dirty="0" smtClean="0"/>
              <a:t>образования</a:t>
            </a:r>
            <a:endParaRPr lang="ru-RU" sz="1600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054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Муниципальное хозяйство на территории городского поселения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B0F0"/>
                </a:solidFill>
              </a:rPr>
              <a:t>В </a:t>
            </a:r>
            <a:r>
              <a:rPr lang="ru-RU" b="1" dirty="0">
                <a:solidFill>
                  <a:srgbClr val="00B0F0"/>
                </a:solidFill>
              </a:rPr>
              <a:t>2022 году расходы </a:t>
            </a:r>
            <a:r>
              <a:rPr lang="ru-RU" b="1" dirty="0" smtClean="0">
                <a:solidFill>
                  <a:srgbClr val="00B0F0"/>
                </a:solidFill>
              </a:rPr>
              <a:t>составят 26 562,5 тыс. рублей (в том числе средства ОБ 19 695,9 тыс. рублей) и будут направлены на:</a:t>
            </a:r>
          </a:p>
          <a:p>
            <a:pPr algn="just"/>
            <a:r>
              <a:rPr lang="ru-RU" sz="1600" dirty="0"/>
              <a:t>ремонт дороги общего пользования местного значения по ул. Кирова с. Мальта (дорога общего пользования до СНТ «Ремонтник», СПК «Бытовик</a:t>
            </a:r>
            <a:r>
              <a:rPr lang="ru-RU" sz="1600" dirty="0" smtClean="0"/>
              <a:t>»);</a:t>
            </a:r>
          </a:p>
          <a:p>
            <a:pPr algn="just"/>
            <a:r>
              <a:rPr lang="ru-RU" sz="1600" dirty="0" smtClean="0"/>
              <a:t> </a:t>
            </a:r>
            <a:r>
              <a:rPr lang="ru-RU" sz="1600" dirty="0"/>
              <a:t>устройство пешеходных дорожек, содержание дорог общего пользования, пешеходной </a:t>
            </a:r>
            <a:r>
              <a:rPr lang="ru-RU" sz="1600" dirty="0" smtClean="0"/>
              <a:t>зоны;</a:t>
            </a:r>
          </a:p>
          <a:p>
            <a:pPr algn="just"/>
            <a:r>
              <a:rPr lang="ru-RU" sz="1600" dirty="0"/>
              <a:t>мероприятия по подготовке к отопительному </a:t>
            </a:r>
            <a:r>
              <a:rPr lang="ru-RU" sz="1600" dirty="0" smtClean="0"/>
              <a:t>периоду;</a:t>
            </a:r>
          </a:p>
          <a:p>
            <a:pPr algn="just"/>
            <a:r>
              <a:rPr lang="ru-RU" sz="1600" dirty="0"/>
              <a:t>актуализацию схем водоотведения, водоснабжения и </a:t>
            </a:r>
            <a:r>
              <a:rPr lang="ru-RU" sz="1600" dirty="0" smtClean="0"/>
              <a:t>теплоснабжения;</a:t>
            </a:r>
          </a:p>
          <a:p>
            <a:pPr algn="just"/>
            <a:r>
              <a:rPr lang="ru-RU" sz="1600" dirty="0" smtClean="0"/>
              <a:t>содержание контейнерных площадок;</a:t>
            </a:r>
          </a:p>
          <a:p>
            <a:pPr algn="just"/>
            <a:r>
              <a:rPr lang="ru-RU" sz="1600" dirty="0" smtClean="0"/>
              <a:t>реализацию </a:t>
            </a:r>
            <a:r>
              <a:rPr lang="ru-RU" sz="1600" dirty="0"/>
              <a:t>мероприятий перечня проектов народных </a:t>
            </a:r>
            <a:r>
              <a:rPr lang="ru-RU" sz="1600" dirty="0" smtClean="0"/>
              <a:t>инициатив;</a:t>
            </a:r>
          </a:p>
          <a:p>
            <a:pPr algn="just"/>
            <a:r>
              <a:rPr lang="ru-RU" sz="1600" dirty="0"/>
              <a:t>реализацию мероприятий по обращению с ТКО (создание мест (площадок) накопления и приобретение контейнеров, </a:t>
            </a:r>
            <a:r>
              <a:rPr lang="ru-RU" sz="1600" dirty="0" smtClean="0"/>
              <a:t>бункеров)</a:t>
            </a:r>
          </a:p>
          <a:p>
            <a:endParaRPr lang="ru-RU" sz="1400" dirty="0"/>
          </a:p>
          <a:p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5751027"/>
            <a:ext cx="1478769" cy="10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41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МП «</a:t>
            </a:r>
            <a:r>
              <a:rPr lang="ru-RU" b="1" dirty="0">
                <a:solidFill>
                  <a:srgbClr val="002060"/>
                </a:solidFill>
              </a:rPr>
              <a:t>«Архитектура </a:t>
            </a:r>
            <a:r>
              <a:rPr lang="ru-RU" b="1" dirty="0" smtClean="0">
                <a:solidFill>
                  <a:srgbClr val="002060"/>
                </a:solidFill>
              </a:rPr>
              <a:t>и градостроительство»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B0F0"/>
                </a:solidFill>
              </a:rPr>
              <a:t>  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smtClean="0">
                <a:solidFill>
                  <a:srgbClr val="00B0F0"/>
                </a:solidFill>
              </a:rPr>
              <a:t>    В </a:t>
            </a:r>
            <a:r>
              <a:rPr lang="ru-RU" b="1" dirty="0">
                <a:solidFill>
                  <a:srgbClr val="00B0F0"/>
                </a:solidFill>
              </a:rPr>
              <a:t>2022 году расходы </a:t>
            </a:r>
            <a:r>
              <a:rPr lang="ru-RU" b="1" dirty="0" smtClean="0">
                <a:solidFill>
                  <a:srgbClr val="00B0F0"/>
                </a:solidFill>
              </a:rPr>
              <a:t>составят 1800,0 тыс. рублей </a:t>
            </a:r>
            <a:r>
              <a:rPr lang="ru-RU" dirty="0" smtClean="0">
                <a:solidFill>
                  <a:srgbClr val="002060"/>
                </a:solidFill>
              </a:rPr>
              <a:t>и будут направлены на разработку </a:t>
            </a:r>
            <a:r>
              <a:rPr lang="ru-RU" dirty="0">
                <a:solidFill>
                  <a:srgbClr val="002060"/>
                </a:solidFill>
              </a:rPr>
              <a:t>и </a:t>
            </a:r>
            <a:r>
              <a:rPr lang="ru-RU" dirty="0" smtClean="0">
                <a:solidFill>
                  <a:srgbClr val="002060"/>
                </a:solidFill>
              </a:rPr>
              <a:t>актуализацию </a:t>
            </a:r>
            <a:r>
              <a:rPr lang="ru-RU" dirty="0">
                <a:solidFill>
                  <a:srgbClr val="002060"/>
                </a:solidFill>
              </a:rPr>
              <a:t>градостроительной </a:t>
            </a:r>
            <a:r>
              <a:rPr lang="ru-RU" dirty="0" smtClean="0">
                <a:solidFill>
                  <a:srgbClr val="002060"/>
                </a:solidFill>
              </a:rPr>
              <a:t>документации.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840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Формирование современной городской среды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B0F0"/>
                </a:solidFill>
              </a:rPr>
              <a:t>     </a:t>
            </a:r>
            <a:r>
              <a:rPr lang="ru-RU" sz="1900" b="1" dirty="0" smtClean="0">
                <a:solidFill>
                  <a:srgbClr val="00B0F0"/>
                </a:solidFill>
              </a:rPr>
              <a:t>В </a:t>
            </a:r>
            <a:r>
              <a:rPr lang="ru-RU" sz="1900" b="1" dirty="0">
                <a:solidFill>
                  <a:srgbClr val="00B0F0"/>
                </a:solidFill>
              </a:rPr>
              <a:t>2022 году расходы составят </a:t>
            </a:r>
            <a:r>
              <a:rPr lang="ru-RU" sz="1900" b="1" dirty="0" smtClean="0">
                <a:solidFill>
                  <a:srgbClr val="00B0F0"/>
                </a:solidFill>
              </a:rPr>
              <a:t>4 840,61 тыс</a:t>
            </a:r>
            <a:r>
              <a:rPr lang="ru-RU" sz="1900" b="1" dirty="0">
                <a:solidFill>
                  <a:srgbClr val="00B0F0"/>
                </a:solidFill>
              </a:rPr>
              <a:t>. рублей (в том числе средства ОБ </a:t>
            </a:r>
            <a:r>
              <a:rPr lang="ru-RU" sz="1900" b="1" dirty="0" smtClean="0">
                <a:solidFill>
                  <a:srgbClr val="00B0F0"/>
                </a:solidFill>
              </a:rPr>
              <a:t>4 376,0 тыс</a:t>
            </a:r>
            <a:r>
              <a:rPr lang="ru-RU" sz="1900" b="1" dirty="0">
                <a:solidFill>
                  <a:srgbClr val="00B0F0"/>
                </a:solidFill>
              </a:rPr>
              <a:t>. рублей) </a:t>
            </a:r>
            <a:r>
              <a:rPr lang="ru-RU" sz="1900" dirty="0">
                <a:solidFill>
                  <a:srgbClr val="002060"/>
                </a:solidFill>
              </a:rPr>
              <a:t>и будут направлены </a:t>
            </a:r>
            <a:r>
              <a:rPr lang="ru-RU" sz="1900" dirty="0" smtClean="0">
                <a:solidFill>
                  <a:srgbClr val="002060"/>
                </a:solidFill>
              </a:rPr>
              <a:t>на благоустройство 2 общественных </a:t>
            </a:r>
            <a:r>
              <a:rPr lang="ru-RU" sz="1900" dirty="0">
                <a:solidFill>
                  <a:srgbClr val="002060"/>
                </a:solidFill>
              </a:rPr>
              <a:t>и 2 </a:t>
            </a:r>
            <a:r>
              <a:rPr lang="ru-RU" sz="1900" dirty="0" smtClean="0">
                <a:solidFill>
                  <a:srgbClr val="002060"/>
                </a:solidFill>
              </a:rPr>
              <a:t>дворовых территорий:</a:t>
            </a:r>
            <a:endParaRPr lang="ru-RU" sz="1900" dirty="0">
              <a:solidFill>
                <a:srgbClr val="002060"/>
              </a:solidFill>
            </a:endParaRPr>
          </a:p>
          <a:p>
            <a:pPr algn="just" fontAlgn="base" hangingPunct="0"/>
            <a:r>
              <a:rPr lang="ru-RU" sz="1900" dirty="0">
                <a:solidFill>
                  <a:srgbClr val="002060"/>
                </a:solidFill>
              </a:rPr>
              <a:t>1. </a:t>
            </a:r>
            <a:r>
              <a:rPr lang="ru-RU" sz="1900" dirty="0">
                <a:solidFill>
                  <a:srgbClr val="002060"/>
                </a:solidFill>
              </a:rPr>
              <a:t>Детская спортивно-игровая площадка в районе жилых домов №№ 22, 44а, 42 </a:t>
            </a:r>
            <a:r>
              <a:rPr lang="ru-RU" sz="1900" dirty="0" err="1">
                <a:solidFill>
                  <a:srgbClr val="002060"/>
                </a:solidFill>
              </a:rPr>
              <a:t>р.п</a:t>
            </a:r>
            <a:r>
              <a:rPr lang="ru-RU" sz="1900" dirty="0">
                <a:solidFill>
                  <a:srgbClr val="002060"/>
                </a:solidFill>
              </a:rPr>
              <a:t>. </a:t>
            </a:r>
            <a:r>
              <a:rPr lang="ru-RU" sz="1900" dirty="0" err="1">
                <a:solidFill>
                  <a:srgbClr val="002060"/>
                </a:solidFill>
              </a:rPr>
              <a:t>Белореченский</a:t>
            </a:r>
            <a:r>
              <a:rPr lang="ru-RU" sz="1900" dirty="0">
                <a:solidFill>
                  <a:srgbClr val="002060"/>
                </a:solidFill>
              </a:rPr>
              <a:t> </a:t>
            </a:r>
            <a:r>
              <a:rPr lang="ru-RU" sz="1900" dirty="0" err="1">
                <a:solidFill>
                  <a:srgbClr val="002060"/>
                </a:solidFill>
              </a:rPr>
              <a:t>Усольского</a:t>
            </a:r>
            <a:r>
              <a:rPr lang="ru-RU" sz="1900" dirty="0">
                <a:solidFill>
                  <a:srgbClr val="002060"/>
                </a:solidFill>
              </a:rPr>
              <a:t> района Иркутской области.</a:t>
            </a:r>
            <a:endParaRPr lang="ru-RU" sz="1900" dirty="0">
              <a:solidFill>
                <a:srgbClr val="002060"/>
              </a:solidFill>
            </a:endParaRPr>
          </a:p>
          <a:p>
            <a:pPr algn="just" fontAlgn="base" hangingPunct="0"/>
            <a:r>
              <a:rPr lang="ru-RU" sz="1900" dirty="0">
                <a:solidFill>
                  <a:srgbClr val="002060"/>
                </a:solidFill>
              </a:rPr>
              <a:t>2.  Детская спортивно-игровая площадка в районе жилых домов №№ 35, 36 </a:t>
            </a:r>
            <a:r>
              <a:rPr lang="ru-RU" sz="1900" dirty="0" err="1">
                <a:solidFill>
                  <a:srgbClr val="002060"/>
                </a:solidFill>
              </a:rPr>
              <a:t>р.п</a:t>
            </a:r>
            <a:r>
              <a:rPr lang="ru-RU" sz="1900" dirty="0">
                <a:solidFill>
                  <a:srgbClr val="002060"/>
                </a:solidFill>
              </a:rPr>
              <a:t>. </a:t>
            </a:r>
            <a:r>
              <a:rPr lang="ru-RU" sz="1900" dirty="0" err="1">
                <a:solidFill>
                  <a:srgbClr val="002060"/>
                </a:solidFill>
              </a:rPr>
              <a:t>Белореченский</a:t>
            </a:r>
            <a:r>
              <a:rPr lang="ru-RU" sz="1900" dirty="0">
                <a:solidFill>
                  <a:srgbClr val="002060"/>
                </a:solidFill>
              </a:rPr>
              <a:t> </a:t>
            </a:r>
            <a:r>
              <a:rPr lang="ru-RU" sz="1900" dirty="0" err="1">
                <a:solidFill>
                  <a:srgbClr val="002060"/>
                </a:solidFill>
              </a:rPr>
              <a:t>Усольского</a:t>
            </a:r>
            <a:r>
              <a:rPr lang="ru-RU" sz="1900" dirty="0">
                <a:solidFill>
                  <a:srgbClr val="002060"/>
                </a:solidFill>
              </a:rPr>
              <a:t> района Иркутской области.</a:t>
            </a:r>
            <a:endParaRPr lang="ru-RU" sz="1900" dirty="0">
              <a:solidFill>
                <a:srgbClr val="002060"/>
              </a:solidFill>
            </a:endParaRPr>
          </a:p>
          <a:p>
            <a:pPr algn="just" fontAlgn="base" hangingPunct="0"/>
            <a:r>
              <a:rPr lang="ru-RU" sz="1900" dirty="0">
                <a:solidFill>
                  <a:srgbClr val="002060"/>
                </a:solidFill>
              </a:rPr>
              <a:t>3. Дворовая территория многоквартирного жилого дома № 34 </a:t>
            </a:r>
            <a:r>
              <a:rPr lang="ru-RU" sz="1900" dirty="0" err="1">
                <a:solidFill>
                  <a:srgbClr val="002060"/>
                </a:solidFill>
              </a:rPr>
              <a:t>р.п</a:t>
            </a:r>
            <a:r>
              <a:rPr lang="ru-RU" sz="1900" dirty="0">
                <a:solidFill>
                  <a:srgbClr val="002060"/>
                </a:solidFill>
              </a:rPr>
              <a:t>. </a:t>
            </a:r>
            <a:r>
              <a:rPr lang="ru-RU" sz="1900" dirty="0" err="1">
                <a:solidFill>
                  <a:srgbClr val="002060"/>
                </a:solidFill>
              </a:rPr>
              <a:t>Белореченский</a:t>
            </a:r>
            <a:r>
              <a:rPr lang="ru-RU" sz="1900" dirty="0">
                <a:solidFill>
                  <a:srgbClr val="002060"/>
                </a:solidFill>
              </a:rPr>
              <a:t> </a:t>
            </a:r>
            <a:r>
              <a:rPr lang="ru-RU" sz="1900" dirty="0" err="1">
                <a:solidFill>
                  <a:srgbClr val="002060"/>
                </a:solidFill>
              </a:rPr>
              <a:t>Усольского</a:t>
            </a:r>
            <a:r>
              <a:rPr lang="ru-RU" sz="1900" dirty="0">
                <a:solidFill>
                  <a:srgbClr val="002060"/>
                </a:solidFill>
              </a:rPr>
              <a:t> района Иркутской области.</a:t>
            </a:r>
            <a:endParaRPr lang="ru-RU" sz="1900" dirty="0">
              <a:solidFill>
                <a:srgbClr val="002060"/>
              </a:solidFill>
            </a:endParaRPr>
          </a:p>
          <a:p>
            <a:pPr algn="just" fontAlgn="base" hangingPunct="0"/>
            <a:r>
              <a:rPr lang="ru-RU" sz="1900" dirty="0">
                <a:solidFill>
                  <a:srgbClr val="002060"/>
                </a:solidFill>
              </a:rPr>
              <a:t>4. Дворовая территория многоквартирного жилого дома № 7/1 </a:t>
            </a:r>
            <a:r>
              <a:rPr lang="ru-RU" sz="1900" dirty="0" err="1">
                <a:solidFill>
                  <a:srgbClr val="002060"/>
                </a:solidFill>
              </a:rPr>
              <a:t>р.п</a:t>
            </a:r>
            <a:r>
              <a:rPr lang="ru-RU" sz="1900" dirty="0">
                <a:solidFill>
                  <a:srgbClr val="002060"/>
                </a:solidFill>
              </a:rPr>
              <a:t>. </a:t>
            </a:r>
            <a:r>
              <a:rPr lang="ru-RU" sz="1900" dirty="0" err="1">
                <a:solidFill>
                  <a:srgbClr val="002060"/>
                </a:solidFill>
              </a:rPr>
              <a:t>Белореченский</a:t>
            </a:r>
            <a:r>
              <a:rPr lang="ru-RU" sz="1900" dirty="0">
                <a:solidFill>
                  <a:srgbClr val="002060"/>
                </a:solidFill>
              </a:rPr>
              <a:t> </a:t>
            </a:r>
            <a:r>
              <a:rPr lang="ru-RU" sz="1900" dirty="0" err="1">
                <a:solidFill>
                  <a:srgbClr val="002060"/>
                </a:solidFill>
              </a:rPr>
              <a:t>Усольского</a:t>
            </a:r>
            <a:r>
              <a:rPr lang="ru-RU" sz="1900" dirty="0">
                <a:solidFill>
                  <a:srgbClr val="002060"/>
                </a:solidFill>
              </a:rPr>
              <a:t> района Иркутской области.</a:t>
            </a:r>
            <a:endParaRPr lang="ru-RU" sz="1900" dirty="0">
              <a:solidFill>
                <a:srgbClr val="002060"/>
              </a:solidFill>
            </a:endParaRPr>
          </a:p>
          <a:p>
            <a:endParaRPr lang="ru-RU" sz="1900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71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319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Предельный объем муниципального долга на </a:t>
            </a:r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2022 </a:t>
            </a:r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 и на плановый период </a:t>
            </a:r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2023-2024 </a:t>
            </a:r>
            <a:r>
              <a:rPr lang="ru-RU" sz="31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годов</a:t>
            </a:r>
            <a: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Верхний предел муниципального внутреннего долга по долговым обязательствам: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на 1 января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2023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года в сумме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9 254,30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руб.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на 1 января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2024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года в сумме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14 557,34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на 1 января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2025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года в сумме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13 557,34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</a:t>
            </a:r>
            <a:r>
              <a:rPr lang="ru-RU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Предельный объем муниципального долга </a:t>
            </a:r>
            <a:r>
              <a:rPr lang="ru-RU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городского поселения Белореченского муниципального образования:</a:t>
            </a:r>
            <a:endParaRPr lang="ru-RU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2022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–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62 850,73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руб.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2023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–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65 263,40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2024 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год</a:t>
            </a: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–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65 443,8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тыс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. руб.</a:t>
            </a:r>
          </a:p>
          <a:p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05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608</TotalTime>
  <Words>1194</Words>
  <Application>Microsoft Office PowerPoint</Application>
  <PresentationFormat>Экран (4:3)</PresentationFormat>
  <Paragraphs>211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Constantia</vt:lpstr>
      <vt:lpstr>Times New Roman</vt:lpstr>
      <vt:lpstr>Wingdings 2</vt:lpstr>
      <vt:lpstr>Поток</vt:lpstr>
      <vt:lpstr>Публичные слушания по проекту бюджета городского поселения Белореченского муниципального образования на 2022 год и плановый период 2023-2024 годов </vt:lpstr>
      <vt:lpstr>  Основные параметры бюджета городского поселения Белореченского муниципального образования на 2022 год и на плановый период 2023 и 2024 годов</vt:lpstr>
      <vt:lpstr>Доходы бюджета городского поселения Белореченского муниципального образования</vt:lpstr>
      <vt:lpstr>    Динамика налоговых и неналоговых доходов бюджета муниципального района в 2020-2024 годах, тыс. руб. </vt:lpstr>
      <vt:lpstr>ОСНОВНЫЕ ПРИОРИТЕТЫ ПРИ ФОРМИРОВАНИИ РАСХОДНОЙ ЧАСТИ</vt:lpstr>
      <vt:lpstr>  Расходы бюджета городского поселения Белореченского муниципального образования на 2022 год и плановый период 2023 и 2024 годов </vt:lpstr>
      <vt:lpstr>Структура расходов бюджета городского поселения Белореченского муниципального образования на 2022 год и на плановый период 2023 и 2024  годов </vt:lpstr>
      <vt:lpstr>Основные составляющие бюджета городского поселения Белореченского муниципального образования на 2022 год и плановый период 2023 и 2024 годов </vt:lpstr>
      <vt:lpstr>МП «Эффективное управление и экономическое развитие на территории городского поселения Белореченского муниципального образования»</vt:lpstr>
      <vt:lpstr>МП «Безопасность на территории Белореченского муниципального образования»</vt:lpstr>
      <vt:lpstr>МП «Работа с населением на территории городского поселения Белоречеснкого муниципального образования»</vt:lpstr>
      <vt:lpstr> МП «Безопасность гидротехнического сооружения водохранилища р. Мальтинка в с. Мальта Усольского района»</vt:lpstr>
      <vt:lpstr>МП «Муниципальное хозяйство на территории городского поселения Белореченского муниципального образования»</vt:lpstr>
      <vt:lpstr>МП ««Архитектура и градостроительство» </vt:lpstr>
      <vt:lpstr>МП «Формирование современной городской среды Белореченского муниципального образования»</vt:lpstr>
      <vt:lpstr>Предельный объем муниципального долга на 2022 год и на плановый период 2023-2024 годов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 Петровна Тисленко</cp:lastModifiedBy>
  <cp:revision>49</cp:revision>
  <cp:lastPrinted>2021-12-16T04:13:06Z</cp:lastPrinted>
  <dcterms:created xsi:type="dcterms:W3CDTF">2021-12-15T13:50:25Z</dcterms:created>
  <dcterms:modified xsi:type="dcterms:W3CDTF">2021-12-16T06:03:18Z</dcterms:modified>
</cp:coreProperties>
</file>