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0" r:id="rId2"/>
    <p:sldId id="301" r:id="rId3"/>
    <p:sldId id="316" r:id="rId4"/>
    <p:sldId id="318" r:id="rId5"/>
    <p:sldId id="312" r:id="rId6"/>
    <p:sldId id="303" r:id="rId7"/>
    <p:sldId id="306" r:id="rId8"/>
    <p:sldId id="307" r:id="rId9"/>
    <p:sldId id="308" r:id="rId10"/>
  </p:sldIdLst>
  <p:sldSz cx="12192000" cy="6858000"/>
  <p:notesSz cx="6810375" cy="9942513"/>
  <p:embeddedFontLst>
    <p:embeddedFont>
      <p:font typeface="Algerian" panose="04020705040A02060702" pitchFamily="82" charset="0"/>
      <p:regular r:id="rId13"/>
    </p:embeddedFont>
    <p:embeddedFont>
      <p:font typeface="Century Gothic" panose="020B0502020202020204" pitchFamily="34" charset="0"/>
      <p:regular r:id="rId14"/>
      <p:bold r:id="rId15"/>
      <p:italic r:id="rId16"/>
      <p:boldItalic r:id="rId17"/>
    </p:embeddedFont>
    <p:embeddedFont>
      <p:font typeface="Circe" panose="020B0604020202020204" charset="-52"/>
      <p:regular r:id="rId18"/>
    </p:embeddedFont>
    <p:embeddedFont>
      <p:font typeface="Circe Bold" panose="020B0604020202020204" charset="-52"/>
      <p:bold r:id="rId19"/>
    </p:embeddedFont>
    <p:embeddedFont>
      <p:font typeface="Circe ExtraBold" panose="020B0604020202020204" charset="-52"/>
      <p:bold r:id="rId20"/>
    </p:embeddedFont>
    <p:embeddedFont>
      <p:font typeface="Lucida Sans Unicode" panose="020B0602030504020204" pitchFamily="34" charset="0"/>
      <p:regular r:id="rId21"/>
    </p:embeddedFont>
    <p:embeddedFont>
      <p:font typeface="Microsoft Sans Serif" panose="020B0604020202020204" pitchFamily="34" charset="0"/>
      <p:regular r:id="rId22"/>
    </p:embeddedFont>
    <p:embeddedFont>
      <p:font typeface="Segoe UI" panose="020B0502040204020203" pitchFamily="34" charset="0"/>
      <p:regular r:id="rId23"/>
      <p:bold r:id="rId24"/>
      <p:italic r:id="rId25"/>
      <p:boldItalic r:id="rId26"/>
    </p:embeddedFont>
    <p:embeddedFont>
      <p:font typeface="Segoe UI Symbol" panose="020B0502040204020203" pitchFamily="34" charset="0"/>
      <p:regular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5D44"/>
    <a:srgbClr val="404040"/>
    <a:srgbClr val="5E3427"/>
    <a:srgbClr val="F5ECE3"/>
    <a:srgbClr val="E58471"/>
    <a:srgbClr val="F7DBD5"/>
    <a:srgbClr val="79574A"/>
    <a:srgbClr val="F6EFEA"/>
    <a:srgbClr val="EA3E23"/>
    <a:srgbClr val="C096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A06E4-450E-4B1B-871D-A85560D2D6C6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960CF-EBBE-41C0-B220-F24158D9C4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9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162" cy="498853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2" cy="498853"/>
          </a:xfrm>
          <a:prstGeom prst="rect">
            <a:avLst/>
          </a:prstGeom>
        </p:spPr>
        <p:txBody>
          <a:bodyPr vert="horz" lIns="91595" tIns="45798" rIns="91595" bIns="45798" rtlCol="0"/>
          <a:lstStyle>
            <a:lvl1pPr algn="r">
              <a:defRPr sz="1200"/>
            </a:lvl1pPr>
          </a:lstStyle>
          <a:p>
            <a:fld id="{EE2DF636-8AD9-4A67-97E7-4E3A5FCCC780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5" tIns="45798" rIns="91595" bIns="457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4834"/>
            <a:ext cx="5448300" cy="3914865"/>
          </a:xfrm>
          <a:prstGeom prst="rect">
            <a:avLst/>
          </a:prstGeom>
        </p:spPr>
        <p:txBody>
          <a:bodyPr vert="horz" lIns="91595" tIns="45798" rIns="91595" bIns="4579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663"/>
            <a:ext cx="2951162" cy="498852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2" cy="498852"/>
          </a:xfrm>
          <a:prstGeom prst="rect">
            <a:avLst/>
          </a:prstGeom>
        </p:spPr>
        <p:txBody>
          <a:bodyPr vert="horz" lIns="91595" tIns="45798" rIns="91595" bIns="45798" rtlCol="0" anchor="b"/>
          <a:lstStyle>
            <a:lvl1pPr algn="r">
              <a:defRPr sz="1200"/>
            </a:lvl1pPr>
          </a:lstStyle>
          <a:p>
            <a:fld id="{3E6DC7E1-8F3E-4E84-BA09-2656867418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719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EAE0A-D140-4BDA-B092-1EAB776B35B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60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C1F95-B3D8-CDC9-F89E-757F619D4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F36A41B-2BAB-C3E0-7BFA-20567BEBE1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DC6CE55-2A6E-1833-0AFE-9D6E7C30C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6C33A58-FDE2-DDC6-C92F-8F839AC59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EAE0A-D140-4BDA-B092-1EAB776B35B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81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31784-E866-6CE1-2712-12983D422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B7D4DD0-FF93-1E71-DCDC-BAC2F10E12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1A883CC-67E8-2F9C-A161-9892AA786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A178A3-9D6F-35C4-50BB-837038DC19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CEAE0A-D140-4BDA-B092-1EAB776B35B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403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C2A95-5DCE-46A1-A2B7-BD8CDCFAFC13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687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3AA6CC-6678-4EBA-AB52-4991ADF1E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7908AD-0394-4131-A027-DA061E7D0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B5F9BA-F580-45B3-B85D-B1D0A1C912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EFBE27-B0C1-4254-85DC-FCD25137E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EAD74B-72BB-456C-9782-783846EF7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42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D4C0AD-46E9-4467-8558-87961689F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484C9E-C32D-43F2-B009-11B0A03EA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F15D28-C7F4-45C6-878B-DAFC63D9A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AFC74F-9B44-4C96-9981-5D50CC6E9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B344F7-2C5F-4D0F-97C8-F4065C59F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07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959B86-9C7A-40C9-9799-A690E56DC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8B4E8D-F3C2-4271-86B9-97569D4CD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060938-AB36-41CF-BDEC-5807AE5735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E82388-914B-4EAA-A640-C8E6F96C8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0306AC-CFE9-43CB-B1A8-8DFE1FC10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927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7896DE-0A8A-4966-9429-EBA072A76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27836B-BA95-41A3-947E-39BFC2F88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6CBDF0-4447-438D-9EFA-1A12FE8D3D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0C1F524-2501-48E3-A562-5A853EBE1A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0A15FE-9678-460C-91FD-BF9A4C48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F814DC-1E1B-4B5F-8689-F1D2FE3DA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679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DA960-8742-4109-85BA-9AE3F0325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EBBBC57-E3FD-4CF7-8654-67CCCFCAE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2629CC-A3E4-419A-A518-2C6079CF9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4FDE21-5CC8-454B-B6F3-5D340400C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A6AC662-9061-46BD-BDA1-BBABD4ADC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58168F2-A29C-4887-AECA-AB9B2B0BBD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54B8B6F-6EBA-49C8-8C29-9F3A6578B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416D284-4B23-4EB6-BF9C-A3098EC33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27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86100-C793-41A7-9577-967954528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6159F1A-0B5A-4708-ACF3-1B458CA2E1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4FB9F7B-DB71-41DB-859F-C9D546BFF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A03E88-1788-4ABF-915D-61E14CBE1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036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D0340FA-FDD8-4FDC-BD58-094FA5BB6E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780153E-B741-4185-BC11-15034EB15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6121F3-16F7-4098-91D5-1F8170666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275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D7F049-A3B7-437D-B711-1D4B385F6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1230F1-09BC-472C-9582-BD2155838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F7C975-EEBC-48F2-BA92-39DCC8AFF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9446B3-367E-4485-89F1-7BA90A1A5F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57C864-BD35-45DA-802E-46ECD8966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56F415-3DED-4F91-9E0C-305A69424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770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07CE9C-902F-4C3E-9371-B3E76B4CC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2CD63C3-D457-4856-BC30-0701799EAF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D6B4D08-A3CD-42EC-B7F1-AFA4BBE93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1DEA84-C9C2-469A-8A18-056C8ED635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DB6BC5-B45D-482E-9C19-A259C6E32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ECDFEC-A103-4203-BB23-4FB33E519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067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E139EB-E85F-4FB4-ADAC-659D15365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1F1B2B-E44C-4A37-B0C5-4E88F8C476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370BAF-604B-4C4C-9C0F-BDA5C56087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C7B58F-9A8B-4E6A-9F99-B03FCABBE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AE08E1-3A71-473E-A7CB-E9F81A5B6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71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F7B1076-B06A-41A4-8388-A00EA94A6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0CA966-BC8E-4B98-A148-545AFA8B99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A18AC6-F834-4373-A333-660546F9B0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DE73E6-A0CB-4149-A5D5-EE0800984A0E}" type="datetimeFigureOut">
              <a:rPr lang="ru-RU" smtClean="0"/>
              <a:t>15.04.2026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FC3E61-6613-4BC5-9750-C820D6A7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0565C6-860A-42F2-8C0F-0C858E42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2F7A6C-96F5-4ED9-AFCC-F83C97B61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14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148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9" userDrawn="1">
          <p15:clr>
            <a:srgbClr val="F26B43"/>
          </p15:clr>
        </p15:guide>
        <p15:guide id="2" pos="7491" userDrawn="1">
          <p15:clr>
            <a:srgbClr val="F26B43"/>
          </p15:clr>
        </p15:guide>
        <p15:guide id="3" orient="horz" pos="187" userDrawn="1">
          <p15:clr>
            <a:srgbClr val="F26B43"/>
          </p15:clr>
        </p15:guide>
        <p15:guide id="4" orient="horz" pos="4133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801" userDrawn="1">
          <p15:clr>
            <a:srgbClr val="F26B43"/>
          </p15:clr>
        </p15:guide>
        <p15:guide id="7" pos="1413" userDrawn="1">
          <p15:clr>
            <a:srgbClr val="F26B43"/>
          </p15:clr>
        </p15:guide>
        <p15:guide id="8" pos="2003" userDrawn="1">
          <p15:clr>
            <a:srgbClr val="F26B43"/>
          </p15:clr>
        </p15:guide>
        <p15:guide id="9" pos="2615" userDrawn="1">
          <p15:clr>
            <a:srgbClr val="F26B43"/>
          </p15:clr>
        </p15:guide>
        <p15:guide id="10" pos="3228" userDrawn="1">
          <p15:clr>
            <a:srgbClr val="F26B43"/>
          </p15:clr>
        </p15:guide>
        <p15:guide id="11" pos="4452" userDrawn="1">
          <p15:clr>
            <a:srgbClr val="F26B43"/>
          </p15:clr>
        </p15:guide>
        <p15:guide id="12" pos="5065" userDrawn="1">
          <p15:clr>
            <a:srgbClr val="F26B43"/>
          </p15:clr>
        </p15:guide>
        <p15:guide id="13" pos="5654" userDrawn="1">
          <p15:clr>
            <a:srgbClr val="F26B43"/>
          </p15:clr>
        </p15:guide>
        <p15:guide id="14" pos="6267" userDrawn="1">
          <p15:clr>
            <a:srgbClr val="F26B43"/>
          </p15:clr>
        </p15:guide>
        <p15:guide id="15" pos="687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2BF40FD5-0072-4E04-A28E-026380CB30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5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0F81A6FC-6B42-4AD6-8E54-F4E0337D378A}"/>
              </a:ext>
            </a:extLst>
          </p:cNvPr>
          <p:cNvSpPr/>
          <p:nvPr/>
        </p:nvSpPr>
        <p:spPr>
          <a:xfrm>
            <a:off x="0" y="4030570"/>
            <a:ext cx="8296762" cy="1447021"/>
          </a:xfrm>
          <a:prstGeom prst="roundRect">
            <a:avLst>
              <a:gd name="adj" fmla="val 5065"/>
            </a:avLst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0" name="Рисунок 129">
            <a:extLst>
              <a:ext uri="{FF2B5EF4-FFF2-40B4-BE49-F238E27FC236}">
                <a16:creationId xmlns:a16="http://schemas.microsoft.com/office/drawing/2014/main" id="{B54B3DB3-3F90-49D5-9BC2-8039CC6E7B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96"/>
          <a:stretch/>
        </p:blipFill>
        <p:spPr>
          <a:xfrm>
            <a:off x="3437681" y="412"/>
            <a:ext cx="8754319" cy="6857175"/>
          </a:xfrm>
          <a:prstGeom prst="rect">
            <a:avLst/>
          </a:prstGeom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5AD7C772-F706-4F4C-AF9A-D9190843C1FA}"/>
              </a:ext>
            </a:extLst>
          </p:cNvPr>
          <p:cNvSpPr txBox="1"/>
          <p:nvPr/>
        </p:nvSpPr>
        <p:spPr>
          <a:xfrm>
            <a:off x="41743" y="4223165"/>
            <a:ext cx="6139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irce ExtraBold" panose="020B0802020203020203" pitchFamily="34" charset="-52"/>
              </a:rPr>
              <a:t>«ОТ СТАРТА ДО ЭКСПОРТА»</a:t>
            </a:r>
          </a:p>
          <a:p>
            <a:r>
              <a:rPr lang="ru-RU" sz="2800" dirty="0">
                <a:solidFill>
                  <a:schemeClr val="bg1"/>
                </a:solidFill>
                <a:latin typeface="Circe ExtraBold" panose="020B0802020203020203" pitchFamily="34" charset="-52"/>
              </a:rPr>
              <a:t>ПОМОГАЕМ БИЗНЕСУ РАСТИ</a:t>
            </a:r>
          </a:p>
        </p:txBody>
      </p:sp>
      <p:pic>
        <p:nvPicPr>
          <p:cNvPr id="137" name="Рисунок 136">
            <a:extLst>
              <a:ext uri="{FF2B5EF4-FFF2-40B4-BE49-F238E27FC236}">
                <a16:creationId xmlns:a16="http://schemas.microsoft.com/office/drawing/2014/main" id="{709D807A-3191-4E08-9E6F-E91A14179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13" y="453701"/>
            <a:ext cx="1557531" cy="7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85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Скругленный прямоугольник 98"/>
          <p:cNvSpPr/>
          <p:nvPr/>
        </p:nvSpPr>
        <p:spPr>
          <a:xfrm>
            <a:off x="3220242" y="6232098"/>
            <a:ext cx="8712921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Скругленный прямоугольник 96"/>
          <p:cNvSpPr/>
          <p:nvPr/>
        </p:nvSpPr>
        <p:spPr>
          <a:xfrm>
            <a:off x="6157415" y="5076146"/>
            <a:ext cx="2888073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3223229" y="5074660"/>
            <a:ext cx="2789718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6149118" y="4496222"/>
            <a:ext cx="2896370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3216311" y="4494736"/>
            <a:ext cx="2796636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3224787" y="5644700"/>
            <a:ext cx="8708376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3206388" y="3916574"/>
            <a:ext cx="5839100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243804" y="6236269"/>
            <a:ext cx="2836279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236663" y="5648067"/>
            <a:ext cx="2843420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кругленный прямоугольник 87"/>
          <p:cNvSpPr/>
          <p:nvPr/>
        </p:nvSpPr>
        <p:spPr>
          <a:xfrm>
            <a:off x="232331" y="4493275"/>
            <a:ext cx="2839511" cy="1097661"/>
          </a:xfrm>
          <a:prstGeom prst="roundRect">
            <a:avLst>
              <a:gd name="adj" fmla="val 8994"/>
            </a:avLst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236386" y="3921204"/>
            <a:ext cx="2835456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9131507" y="3519597"/>
            <a:ext cx="2808231" cy="1147911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9131507" y="4735712"/>
            <a:ext cx="2814810" cy="860156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9159116" y="2812011"/>
            <a:ext cx="2780624" cy="64801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6073886" y="2814535"/>
            <a:ext cx="2983376" cy="1055844"/>
          </a:xfrm>
          <a:prstGeom prst="roundRect">
            <a:avLst>
              <a:gd name="adj" fmla="val 12186"/>
            </a:avLst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32332" y="3365905"/>
            <a:ext cx="5705383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32332" y="2814626"/>
            <a:ext cx="5705383" cy="511357"/>
          </a:xfrm>
          <a:prstGeom prst="round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один скругленный угол 27">
            <a:extLst>
              <a:ext uri="{FF2B5EF4-FFF2-40B4-BE49-F238E27FC236}">
                <a16:creationId xmlns:a16="http://schemas.microsoft.com/office/drawing/2014/main" id="{6F650609-9B1E-7446-BC73-F8ADFF97FF31}"/>
              </a:ext>
            </a:extLst>
          </p:cNvPr>
          <p:cNvSpPr/>
          <p:nvPr/>
        </p:nvSpPr>
        <p:spPr>
          <a:xfrm>
            <a:off x="224633" y="1162050"/>
            <a:ext cx="2723536" cy="1597054"/>
          </a:xfrm>
          <a:prstGeom prst="round1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057B725-6486-50D1-C5AB-46003AB429D5}"/>
              </a:ext>
            </a:extLst>
          </p:cNvPr>
          <p:cNvSpPr/>
          <p:nvPr/>
        </p:nvSpPr>
        <p:spPr>
          <a:xfrm>
            <a:off x="234464" y="1162049"/>
            <a:ext cx="727587" cy="1597056"/>
          </a:xfrm>
          <a:prstGeom prst="rect">
            <a:avLst/>
          </a:prstGeom>
          <a:solidFill>
            <a:srgbClr val="DD5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8F5126-DECD-D258-8EF5-EF467ADE75D1}"/>
              </a:ext>
            </a:extLst>
          </p:cNvPr>
          <p:cNvSpPr txBox="1"/>
          <p:nvPr/>
        </p:nvSpPr>
        <p:spPr>
          <a:xfrm rot="16200000">
            <a:off x="170480" y="1927760"/>
            <a:ext cx="841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6ECE2"/>
                </a:solidFill>
                <a:latin typeface="Century Gothic" panose="020B0502020202020204" pitchFamily="34" charset="0"/>
              </a:rPr>
              <a:t>ИДЕЯ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48B876A-84C2-5DD0-BAC7-6E1697396A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718" y="1262013"/>
            <a:ext cx="1322468" cy="1322468"/>
          </a:xfrm>
          <a:prstGeom prst="rect">
            <a:avLst/>
          </a:prstGeom>
          <a:effectLst/>
        </p:spPr>
      </p:pic>
      <p:sp>
        <p:nvSpPr>
          <p:cNvPr id="34" name="Прямоугольник: один скругленный угол 33">
            <a:extLst>
              <a:ext uri="{FF2B5EF4-FFF2-40B4-BE49-F238E27FC236}">
                <a16:creationId xmlns:a16="http://schemas.microsoft.com/office/drawing/2014/main" id="{E4DBEA52-C02F-C660-BD51-66CD41126B31}"/>
              </a:ext>
            </a:extLst>
          </p:cNvPr>
          <p:cNvSpPr/>
          <p:nvPr/>
        </p:nvSpPr>
        <p:spPr>
          <a:xfrm>
            <a:off x="3052590" y="1162049"/>
            <a:ext cx="2934882" cy="1597056"/>
          </a:xfrm>
          <a:prstGeom prst="round1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EA0A367A-82C7-FC23-FA6A-0E3213C3431A}"/>
              </a:ext>
            </a:extLst>
          </p:cNvPr>
          <p:cNvSpPr/>
          <p:nvPr/>
        </p:nvSpPr>
        <p:spPr>
          <a:xfrm rot="5400000">
            <a:off x="4273035" y="1061918"/>
            <a:ext cx="476741" cy="2917632"/>
          </a:xfrm>
          <a:prstGeom prst="rect">
            <a:avLst/>
          </a:prstGeom>
          <a:solidFill>
            <a:srgbClr val="DD5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813A8D7-51E1-FE26-8AF2-99BF97B46AF8}"/>
              </a:ext>
            </a:extLst>
          </p:cNvPr>
          <p:cNvSpPr txBox="1"/>
          <p:nvPr/>
        </p:nvSpPr>
        <p:spPr>
          <a:xfrm>
            <a:off x="4110296" y="2330987"/>
            <a:ext cx="9332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6ECE2"/>
                </a:solidFill>
                <a:latin typeface="Century Gothic" panose="020B0502020202020204" pitchFamily="34" charset="0"/>
              </a:rPr>
              <a:t>СТАРТ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22C2BEE-9E10-1053-8D66-84079683B5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245" y="1262891"/>
            <a:ext cx="971518" cy="945744"/>
          </a:xfrm>
          <a:prstGeom prst="rect">
            <a:avLst/>
          </a:prstGeom>
          <a:effectLst/>
        </p:spPr>
      </p:pic>
      <p:sp>
        <p:nvSpPr>
          <p:cNvPr id="38" name="Прямоугольник: один скругленный угол 37">
            <a:extLst>
              <a:ext uri="{FF2B5EF4-FFF2-40B4-BE49-F238E27FC236}">
                <a16:creationId xmlns:a16="http://schemas.microsoft.com/office/drawing/2014/main" id="{A76AF126-51B9-80E1-925C-BF44B1337888}"/>
              </a:ext>
            </a:extLst>
          </p:cNvPr>
          <p:cNvSpPr/>
          <p:nvPr/>
        </p:nvSpPr>
        <p:spPr>
          <a:xfrm>
            <a:off x="6207686" y="1163409"/>
            <a:ext cx="2837801" cy="1595695"/>
          </a:xfrm>
          <a:prstGeom prst="round1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59007C7-BDAA-BC8E-71C2-FF2165B16E66}"/>
              </a:ext>
            </a:extLst>
          </p:cNvPr>
          <p:cNvSpPr/>
          <p:nvPr/>
        </p:nvSpPr>
        <p:spPr>
          <a:xfrm>
            <a:off x="6074643" y="1163409"/>
            <a:ext cx="727587" cy="1595696"/>
          </a:xfrm>
          <a:prstGeom prst="rect">
            <a:avLst/>
          </a:prstGeom>
          <a:solidFill>
            <a:srgbClr val="DD5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A780124-40B7-2935-9F84-C797396B5085}"/>
              </a:ext>
            </a:extLst>
          </p:cNvPr>
          <p:cNvSpPr txBox="1"/>
          <p:nvPr/>
        </p:nvSpPr>
        <p:spPr>
          <a:xfrm rot="16200000">
            <a:off x="5733728" y="1776751"/>
            <a:ext cx="1396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6ECE2"/>
                </a:solidFill>
                <a:latin typeface="Century Gothic" panose="020B0502020202020204" pitchFamily="34" charset="0"/>
              </a:rPr>
              <a:t>РАЗВИТИЕ</a:t>
            </a:r>
          </a:p>
        </p:txBody>
      </p:sp>
      <p:sp>
        <p:nvSpPr>
          <p:cNvPr id="42" name="Прямоугольник: один скругленный угол 41">
            <a:extLst>
              <a:ext uri="{FF2B5EF4-FFF2-40B4-BE49-F238E27FC236}">
                <a16:creationId xmlns:a16="http://schemas.microsoft.com/office/drawing/2014/main" id="{C44FE93D-D07B-544A-827E-2CC6DE92F565}"/>
              </a:ext>
            </a:extLst>
          </p:cNvPr>
          <p:cNvSpPr/>
          <p:nvPr/>
        </p:nvSpPr>
        <p:spPr>
          <a:xfrm>
            <a:off x="9131507" y="1163408"/>
            <a:ext cx="2811490" cy="1567689"/>
          </a:xfrm>
          <a:prstGeom prst="round1Rect">
            <a:avLst/>
          </a:prstGeom>
          <a:solidFill>
            <a:srgbClr val="F5EC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A5C8FCB-5743-52A9-6579-14B7D3C73030}"/>
              </a:ext>
            </a:extLst>
          </p:cNvPr>
          <p:cNvSpPr/>
          <p:nvPr/>
        </p:nvSpPr>
        <p:spPr>
          <a:xfrm rot="5400000">
            <a:off x="10235101" y="1056902"/>
            <a:ext cx="594467" cy="2801656"/>
          </a:xfrm>
          <a:prstGeom prst="rect">
            <a:avLst/>
          </a:prstGeom>
          <a:solidFill>
            <a:srgbClr val="DD5D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3E96141-35D0-6077-DB03-3638834C5713}"/>
              </a:ext>
            </a:extLst>
          </p:cNvPr>
          <p:cNvSpPr txBox="1"/>
          <p:nvPr/>
        </p:nvSpPr>
        <p:spPr>
          <a:xfrm>
            <a:off x="9132479" y="2282363"/>
            <a:ext cx="28520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F6ECE2"/>
                </a:solidFill>
                <a:latin typeface="Century Gothic" panose="020B0502020202020204" pitchFamily="34" charset="0"/>
              </a:rPr>
              <a:t>МАСШТАБИРОВАНИЕ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1F9968-3CB8-F411-422A-9AB4DB6A247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754" y="1348740"/>
            <a:ext cx="1181205" cy="1181205"/>
          </a:xfrm>
          <a:prstGeom prst="rect">
            <a:avLst/>
          </a:prstGeom>
          <a:effectLst/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64B0455-1A56-496F-E4D9-F8ECCCD695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brightnessContrast contrast="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188" y="1364822"/>
            <a:ext cx="949345" cy="949345"/>
          </a:xfrm>
          <a:prstGeom prst="rect">
            <a:avLst/>
          </a:prstGeom>
          <a:effectLst/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EC0DD1C-D348-78BB-86FE-F1EC4F1CB4C7}"/>
              </a:ext>
            </a:extLst>
          </p:cNvPr>
          <p:cNvSpPr txBox="1"/>
          <p:nvPr/>
        </p:nvSpPr>
        <p:spPr>
          <a:xfrm>
            <a:off x="1620914" y="2814535"/>
            <a:ext cx="26545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727272"/>
                </a:solidFill>
              </a:rPr>
              <a:t>консультирование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1F86392-C0EF-A68B-5226-D422240C709A}"/>
              </a:ext>
            </a:extLst>
          </p:cNvPr>
          <p:cNvSpPr txBox="1"/>
          <p:nvPr/>
        </p:nvSpPr>
        <p:spPr>
          <a:xfrm>
            <a:off x="225655" y="5691378"/>
            <a:ext cx="254934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56D64"/>
                </a:solidFill>
              </a:rPr>
              <a:t>регистрация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6456D1D-0BD1-1649-8921-03BEE5ABCE15}"/>
              </a:ext>
            </a:extLst>
          </p:cNvPr>
          <p:cNvSpPr txBox="1"/>
          <p:nvPr/>
        </p:nvSpPr>
        <p:spPr>
          <a:xfrm>
            <a:off x="207742" y="4591517"/>
            <a:ext cx="270389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56D64"/>
                </a:solidFill>
              </a:rPr>
              <a:t>разработка </a:t>
            </a:r>
          </a:p>
          <a:p>
            <a:pPr algn="ctr"/>
            <a:r>
              <a:rPr lang="ru-RU" sz="2400" b="1" dirty="0">
                <a:solidFill>
                  <a:srgbClr val="756D64"/>
                </a:solidFill>
              </a:rPr>
              <a:t>бизнес-плана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23D1CCA-D02B-083B-247F-5D31A7E1978F}"/>
              </a:ext>
            </a:extLst>
          </p:cNvPr>
          <p:cNvSpPr txBox="1"/>
          <p:nvPr/>
        </p:nvSpPr>
        <p:spPr>
          <a:xfrm>
            <a:off x="2077873" y="3402225"/>
            <a:ext cx="145751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756D64"/>
                </a:solidFill>
              </a:rPr>
              <a:t>обучение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BDB843A-D372-AC40-A3C2-987B02CDEB69}"/>
              </a:ext>
            </a:extLst>
          </p:cNvPr>
          <p:cNvSpPr txBox="1"/>
          <p:nvPr/>
        </p:nvSpPr>
        <p:spPr>
          <a:xfrm>
            <a:off x="3206388" y="3929946"/>
            <a:ext cx="548029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56D64"/>
                </a:solidFill>
              </a:rPr>
              <a:t>подбор </a:t>
            </a:r>
            <a:r>
              <a:rPr lang="ru-RU" sz="2400" b="1" dirty="0" err="1">
                <a:solidFill>
                  <a:srgbClr val="756D64"/>
                </a:solidFill>
              </a:rPr>
              <a:t>фин.инструментов</a:t>
            </a:r>
            <a:endParaRPr lang="ru-RU" sz="2400" b="1" dirty="0">
              <a:solidFill>
                <a:srgbClr val="756D64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8416D98-6FC8-3AE0-302B-4CD5A26496A7}"/>
              </a:ext>
            </a:extLst>
          </p:cNvPr>
          <p:cNvSpPr txBox="1"/>
          <p:nvPr/>
        </p:nvSpPr>
        <p:spPr>
          <a:xfrm>
            <a:off x="3193787" y="5644705"/>
            <a:ext cx="873937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56D64"/>
                </a:solidFill>
              </a:rPr>
              <a:t>гарантийная поддержка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499724F-433B-F686-7BB6-1ED3915F2E87}"/>
              </a:ext>
            </a:extLst>
          </p:cNvPr>
          <p:cNvSpPr txBox="1"/>
          <p:nvPr/>
        </p:nvSpPr>
        <p:spPr>
          <a:xfrm>
            <a:off x="3667585" y="6215625"/>
            <a:ext cx="657365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756D64"/>
                </a:solidFill>
              </a:rPr>
              <a:t>маркетинг (брендинг, стратегии, продвижение)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3DB01FD-8EE7-875F-1343-7AFD16D45E93}"/>
              </a:ext>
            </a:extLst>
          </p:cNvPr>
          <p:cNvSpPr txBox="1"/>
          <p:nvPr/>
        </p:nvSpPr>
        <p:spPr>
          <a:xfrm>
            <a:off x="3530191" y="5072898"/>
            <a:ext cx="210435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756D64"/>
                </a:solidFill>
              </a:rPr>
              <a:t>сертификация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7E30BDF-C4F2-CC13-5EF4-D5C8AF667A9A}"/>
              </a:ext>
            </a:extLst>
          </p:cNvPr>
          <p:cNvSpPr txBox="1"/>
          <p:nvPr/>
        </p:nvSpPr>
        <p:spPr>
          <a:xfrm>
            <a:off x="6171283" y="2854934"/>
            <a:ext cx="2823606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56D64"/>
                </a:solidFill>
              </a:rPr>
              <a:t>разработка программ развития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4A3BFD1-4B98-EF82-D146-453316F2B29B}"/>
              </a:ext>
            </a:extLst>
          </p:cNvPr>
          <p:cNvSpPr txBox="1"/>
          <p:nvPr/>
        </p:nvSpPr>
        <p:spPr>
          <a:xfrm>
            <a:off x="9222781" y="2871244"/>
            <a:ext cx="281881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56D64"/>
                </a:solidFill>
              </a:rPr>
              <a:t>вывод на экспорт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63F2BFA-8898-CB4C-C5E3-75603A4FE66F}"/>
              </a:ext>
            </a:extLst>
          </p:cNvPr>
          <p:cNvSpPr txBox="1"/>
          <p:nvPr/>
        </p:nvSpPr>
        <p:spPr>
          <a:xfrm>
            <a:off x="6221932" y="5055316"/>
            <a:ext cx="268983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756D64"/>
                </a:solidFill>
              </a:rPr>
              <a:t>технический аудит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4B8101F-20F0-7031-951C-060A7F591B4E}"/>
              </a:ext>
            </a:extLst>
          </p:cNvPr>
          <p:cNvSpPr txBox="1"/>
          <p:nvPr/>
        </p:nvSpPr>
        <p:spPr>
          <a:xfrm>
            <a:off x="9267678" y="3491994"/>
            <a:ext cx="2665484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56D64"/>
                </a:solidFill>
              </a:rPr>
              <a:t>помощь в упаковке франшизы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DC33C4E-575E-78CF-69D3-468AB0129094}"/>
              </a:ext>
            </a:extLst>
          </p:cNvPr>
          <p:cNvSpPr txBox="1"/>
          <p:nvPr/>
        </p:nvSpPr>
        <p:spPr>
          <a:xfrm>
            <a:off x="187955" y="6240258"/>
            <a:ext cx="258704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56D64"/>
                </a:solidFill>
              </a:rPr>
              <a:t>коворкинг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3BABF35-6E22-CA1A-5F7E-03AAECD5E473}"/>
              </a:ext>
            </a:extLst>
          </p:cNvPr>
          <p:cNvSpPr txBox="1"/>
          <p:nvPr/>
        </p:nvSpPr>
        <p:spPr>
          <a:xfrm>
            <a:off x="9319754" y="4734640"/>
            <a:ext cx="248371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56D64"/>
                </a:solidFill>
              </a:rPr>
              <a:t>кооперация и кластеры</a:t>
            </a:r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948AB1FA-3E64-FFC9-7AF6-982CC0D1E21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70985" b="-4624"/>
          <a:stretch/>
        </p:blipFill>
        <p:spPr>
          <a:xfrm>
            <a:off x="455776" y="1272215"/>
            <a:ext cx="277463" cy="474236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763F2BFA-8898-CB4C-C5E3-75603A4FE66F}"/>
              </a:ext>
            </a:extLst>
          </p:cNvPr>
          <p:cNvSpPr txBox="1"/>
          <p:nvPr/>
        </p:nvSpPr>
        <p:spPr>
          <a:xfrm>
            <a:off x="6267334" y="4510748"/>
            <a:ext cx="277004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56D64"/>
                </a:solidFill>
              </a:rPr>
              <a:t>гранты и субсидии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63F2BFA-8898-CB4C-C5E3-75603A4FE66F}"/>
              </a:ext>
            </a:extLst>
          </p:cNvPr>
          <p:cNvSpPr txBox="1"/>
          <p:nvPr/>
        </p:nvSpPr>
        <p:spPr>
          <a:xfrm>
            <a:off x="3521084" y="4520208"/>
            <a:ext cx="222007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56D64"/>
                </a:solidFill>
              </a:rPr>
              <a:t>акселераторы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1F86392-C0EF-A68B-5226-D422240C709A}"/>
              </a:ext>
            </a:extLst>
          </p:cNvPr>
          <p:cNvSpPr txBox="1"/>
          <p:nvPr/>
        </p:nvSpPr>
        <p:spPr>
          <a:xfrm>
            <a:off x="206862" y="3928496"/>
            <a:ext cx="256813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rgbClr val="756D64"/>
                </a:solidFill>
              </a:rPr>
              <a:t>соцконтракт</a:t>
            </a:r>
            <a:endParaRPr lang="ru-RU" sz="2400" b="1" dirty="0">
              <a:solidFill>
                <a:srgbClr val="756D64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232331" y="168274"/>
            <a:ext cx="2343151" cy="78105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81F1B6C8-FEDF-47FE-A23A-16F0E930029B}"/>
              </a:ext>
            </a:extLst>
          </p:cNvPr>
          <p:cNvSpPr txBox="1"/>
          <p:nvPr/>
        </p:nvSpPr>
        <p:spPr>
          <a:xfrm>
            <a:off x="7926030" y="490146"/>
            <a:ext cx="4020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irce ExtraBold" panose="020B0802020203020203" pitchFamily="34" charset="-52"/>
              </a:rPr>
              <a:t>НАПРАВЛЕНИЯ ПОДДЕРЖКИ</a:t>
            </a:r>
            <a:endParaRPr lang="ru-RU" dirty="0">
              <a:solidFill>
                <a:srgbClr val="DD5D44"/>
              </a:solidFill>
              <a:latin typeface="Circe ExtraBold" panose="020B08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08808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4FECF-2BCF-F750-0ECB-C38063C90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id="{56858610-814F-6A4F-605E-66D89766AF2A}"/>
              </a:ext>
            </a:extLst>
          </p:cNvPr>
          <p:cNvSpPr txBox="1">
            <a:spLocks/>
          </p:cNvSpPr>
          <p:nvPr/>
        </p:nvSpPr>
        <p:spPr>
          <a:xfrm>
            <a:off x="349568" y="241554"/>
            <a:ext cx="8783830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600" spc="-65" dirty="0">
                <a:solidFill>
                  <a:srgbClr val="4D2207"/>
                </a:solidFill>
                <a:latin typeface="Circe Bold" panose="020B0604020202020204" charset="0"/>
                <a:cs typeface="Circe Bold" panose="020B0604020202020204" charset="0"/>
              </a:rPr>
              <a:t>Услуги для производственной сферы 2026</a:t>
            </a: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5B154722-8619-F19E-3386-CAAABE107140}"/>
              </a:ext>
            </a:extLst>
          </p:cNvPr>
          <p:cNvSpPr/>
          <p:nvPr/>
        </p:nvSpPr>
        <p:spPr>
          <a:xfrm>
            <a:off x="261759" y="202226"/>
            <a:ext cx="0" cy="509905"/>
          </a:xfrm>
          <a:custGeom>
            <a:avLst/>
            <a:gdLst/>
            <a:ahLst/>
            <a:cxnLst/>
            <a:rect l="l" t="t" r="r" b="b"/>
            <a:pathLst>
              <a:path h="509905">
                <a:moveTo>
                  <a:pt x="0" y="0"/>
                </a:moveTo>
                <a:lnTo>
                  <a:pt x="0" y="509650"/>
                </a:lnTo>
              </a:path>
            </a:pathLst>
          </a:custGeom>
          <a:ln w="35052">
            <a:solidFill>
              <a:srgbClr val="EA3D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: один скругленный угол 10">
            <a:extLst>
              <a:ext uri="{FF2B5EF4-FFF2-40B4-BE49-F238E27FC236}">
                <a16:creationId xmlns:a16="http://schemas.microsoft.com/office/drawing/2014/main" id="{55184630-D000-7D43-98C3-99702294E24E}"/>
              </a:ext>
            </a:extLst>
          </p:cNvPr>
          <p:cNvSpPr/>
          <p:nvPr/>
        </p:nvSpPr>
        <p:spPr>
          <a:xfrm>
            <a:off x="4193706" y="1915164"/>
            <a:ext cx="3804588" cy="3027672"/>
          </a:xfrm>
          <a:prstGeom prst="round1Rect">
            <a:avLst/>
          </a:prstGeom>
          <a:solidFill>
            <a:srgbClr val="DCCE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250349-1BF6-7176-80CE-FAB45FFF0710}"/>
              </a:ext>
            </a:extLst>
          </p:cNvPr>
          <p:cNvSpPr txBox="1"/>
          <p:nvPr/>
        </p:nvSpPr>
        <p:spPr>
          <a:xfrm>
            <a:off x="5709840" y="1937679"/>
            <a:ext cx="230369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56D64"/>
                </a:solidFill>
              </a:rPr>
              <a:t> </a:t>
            </a:r>
            <a:r>
              <a:rPr lang="ru-RU" sz="2000" b="1" dirty="0">
                <a:solidFill>
                  <a:srgbClr val="FE583E"/>
                </a:solidFill>
              </a:rPr>
              <a:t>Сертификация и  декларирование </a:t>
            </a:r>
            <a:r>
              <a:rPr lang="ru-RU" sz="2000" b="1" dirty="0">
                <a:solidFill>
                  <a:srgbClr val="756D64"/>
                </a:solidFill>
              </a:rPr>
              <a:t>соответствия продукции или услуг</a:t>
            </a:r>
          </a:p>
        </p:txBody>
      </p:sp>
      <p:sp>
        <p:nvSpPr>
          <p:cNvPr id="16" name="Прямоугольник: один скругленный угол 15">
            <a:extLst>
              <a:ext uri="{FF2B5EF4-FFF2-40B4-BE49-F238E27FC236}">
                <a16:creationId xmlns:a16="http://schemas.microsoft.com/office/drawing/2014/main" id="{802FCA78-C992-E54E-C18E-4BE531F23A1E}"/>
              </a:ext>
            </a:extLst>
          </p:cNvPr>
          <p:cNvSpPr/>
          <p:nvPr/>
        </p:nvSpPr>
        <p:spPr>
          <a:xfrm>
            <a:off x="249850" y="1893526"/>
            <a:ext cx="3667428" cy="3049310"/>
          </a:xfrm>
          <a:prstGeom prst="round1Rect">
            <a:avLst/>
          </a:prstGeom>
          <a:solidFill>
            <a:srgbClr val="DCCE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один скругленный угол 17">
            <a:extLst>
              <a:ext uri="{FF2B5EF4-FFF2-40B4-BE49-F238E27FC236}">
                <a16:creationId xmlns:a16="http://schemas.microsoft.com/office/drawing/2014/main" id="{A4D1FC8F-0CC0-B18E-55B9-74D3326B3F25}"/>
              </a:ext>
            </a:extLst>
          </p:cNvPr>
          <p:cNvSpPr/>
          <p:nvPr/>
        </p:nvSpPr>
        <p:spPr>
          <a:xfrm>
            <a:off x="8270789" y="1895204"/>
            <a:ext cx="3803049" cy="3027672"/>
          </a:xfrm>
          <a:prstGeom prst="round1Rect">
            <a:avLst/>
          </a:prstGeom>
          <a:solidFill>
            <a:srgbClr val="DCCE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6CBF44-EDAE-AB68-E921-3F693CB664A6}"/>
              </a:ext>
            </a:extLst>
          </p:cNvPr>
          <p:cNvSpPr txBox="1"/>
          <p:nvPr/>
        </p:nvSpPr>
        <p:spPr>
          <a:xfrm>
            <a:off x="1897543" y="1907198"/>
            <a:ext cx="204101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56D64"/>
                </a:solidFill>
              </a:rPr>
              <a:t> Регистрация </a:t>
            </a:r>
            <a:r>
              <a:rPr lang="ru-RU" sz="2000" b="1" dirty="0">
                <a:solidFill>
                  <a:srgbClr val="FE583E"/>
                </a:solidFill>
              </a:rPr>
              <a:t>товарного знака </a:t>
            </a:r>
            <a:r>
              <a:rPr lang="ru-RU" sz="2000" b="1" dirty="0">
                <a:solidFill>
                  <a:srgbClr val="756D64"/>
                </a:solidFill>
              </a:rPr>
              <a:t>и оформление </a:t>
            </a:r>
            <a:r>
              <a:rPr lang="ru-RU" sz="2000" b="1" dirty="0">
                <a:solidFill>
                  <a:srgbClr val="FE583E"/>
                </a:solidFill>
              </a:rPr>
              <a:t>патента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9C5780-DA4A-CF04-2FB8-5403E1228F41}"/>
              </a:ext>
            </a:extLst>
          </p:cNvPr>
          <p:cNvSpPr txBox="1"/>
          <p:nvPr/>
        </p:nvSpPr>
        <p:spPr>
          <a:xfrm>
            <a:off x="9964695" y="1881270"/>
            <a:ext cx="212564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56D64"/>
                </a:solidFill>
              </a:rPr>
              <a:t>Оптимизация технологических процессов с </a:t>
            </a:r>
            <a:r>
              <a:rPr lang="ru-RU" sz="2000" b="1" dirty="0">
                <a:solidFill>
                  <a:srgbClr val="FE583E"/>
                </a:solidFill>
              </a:rPr>
              <a:t>внедрением цифровизации </a:t>
            </a:r>
            <a:br>
              <a:rPr lang="ru-RU" sz="2000" b="1" dirty="0">
                <a:solidFill>
                  <a:srgbClr val="FE583E"/>
                </a:solidFill>
              </a:rPr>
            </a:br>
            <a:r>
              <a:rPr lang="ru-RU" sz="2000" b="1" dirty="0">
                <a:solidFill>
                  <a:srgbClr val="FE583E"/>
                </a:solidFill>
              </a:rPr>
              <a:t>и </a:t>
            </a:r>
            <a:r>
              <a:rPr lang="en-US" sz="2000" b="1" dirty="0">
                <a:solidFill>
                  <a:srgbClr val="FE583E"/>
                </a:solidFill>
              </a:rPr>
              <a:t>AI</a:t>
            </a:r>
            <a:endParaRPr lang="ru-RU" sz="2000" b="1" dirty="0">
              <a:solidFill>
                <a:srgbClr val="FE583E"/>
              </a:solidFill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2609AE7-698A-C816-610A-7F189FF8F0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875" t="12667" r="41875" b="15112"/>
          <a:stretch>
            <a:fillRect/>
          </a:stretch>
        </p:blipFill>
        <p:spPr>
          <a:xfrm>
            <a:off x="4178466" y="1893527"/>
            <a:ext cx="1727008" cy="148484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F920A6E4-5DDF-42E9-B580-C0ECB09538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980" t="12445" r="39999" b="15112"/>
          <a:stretch>
            <a:fillRect/>
          </a:stretch>
        </p:blipFill>
        <p:spPr>
          <a:xfrm>
            <a:off x="265090" y="1899865"/>
            <a:ext cx="1722133" cy="163121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CF5F8BC8-296C-26A2-BEAC-1071AFCE04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875" t="17350" r="40750" b="19600"/>
          <a:stretch>
            <a:fillRect/>
          </a:stretch>
        </p:blipFill>
        <p:spPr>
          <a:xfrm>
            <a:off x="8292071" y="1893527"/>
            <a:ext cx="1795914" cy="1617595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8F78B8D8-DD67-8523-EC6C-6A2DC9321E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474" y="3820262"/>
            <a:ext cx="2303694" cy="2303694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032E7F23-E1A1-E258-8D19-EDF88ACD5A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131" y="3820262"/>
            <a:ext cx="2303694" cy="230369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04B9C11-7702-E3EA-411F-55EAFCE230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3399" y="3893835"/>
            <a:ext cx="2303694" cy="2303694"/>
          </a:xfrm>
          <a:prstGeom prst="rect">
            <a:avLst/>
          </a:prstGeom>
        </p:spPr>
      </p:pic>
      <p:pic>
        <p:nvPicPr>
          <p:cNvPr id="47" name="object 12">
            <a:extLst>
              <a:ext uri="{FF2B5EF4-FFF2-40B4-BE49-F238E27FC236}">
                <a16:creationId xmlns:a16="http://schemas.microsoft.com/office/drawing/2014/main" id="{68759265-B404-1024-49BC-335064968EBE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97146" y="110843"/>
            <a:ext cx="2386204" cy="7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21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F3D8F-85ED-7A70-0B5A-F0C89D6D2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id="{AAAD51E9-1C49-DD40-72B0-16FEA4BB3E47}"/>
              </a:ext>
            </a:extLst>
          </p:cNvPr>
          <p:cNvSpPr txBox="1">
            <a:spLocks/>
          </p:cNvSpPr>
          <p:nvPr/>
        </p:nvSpPr>
        <p:spPr>
          <a:xfrm>
            <a:off x="349568" y="241554"/>
            <a:ext cx="8307959" cy="11330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600" spc="-65" dirty="0">
                <a:solidFill>
                  <a:srgbClr val="4D2207"/>
                </a:solidFill>
                <a:latin typeface="Circe Bold" panose="020B0604020202020204" charset="0"/>
                <a:cs typeface="Circe Bold" panose="020B0604020202020204" charset="0"/>
              </a:rPr>
              <a:t>Обучающие программы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3600" spc="-65" dirty="0">
                <a:solidFill>
                  <a:srgbClr val="4D2207"/>
                </a:solidFill>
                <a:latin typeface="Circe Bold" panose="020B0604020202020204" charset="0"/>
                <a:cs typeface="Circe Bold" panose="020B0604020202020204" charset="0"/>
              </a:rPr>
              <a:t>2026</a:t>
            </a: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EA79E2A5-3C31-9B35-CC30-D01652F4EC4C}"/>
              </a:ext>
            </a:extLst>
          </p:cNvPr>
          <p:cNvSpPr/>
          <p:nvPr/>
        </p:nvSpPr>
        <p:spPr>
          <a:xfrm>
            <a:off x="261759" y="202226"/>
            <a:ext cx="0" cy="509905"/>
          </a:xfrm>
          <a:custGeom>
            <a:avLst/>
            <a:gdLst/>
            <a:ahLst/>
            <a:cxnLst/>
            <a:rect l="l" t="t" r="r" b="b"/>
            <a:pathLst>
              <a:path h="509905">
                <a:moveTo>
                  <a:pt x="0" y="0"/>
                </a:moveTo>
                <a:lnTo>
                  <a:pt x="0" y="509650"/>
                </a:lnTo>
              </a:path>
            </a:pathLst>
          </a:custGeom>
          <a:ln w="35052">
            <a:solidFill>
              <a:srgbClr val="EA3D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: один скругленный угол 10">
            <a:extLst>
              <a:ext uri="{FF2B5EF4-FFF2-40B4-BE49-F238E27FC236}">
                <a16:creationId xmlns:a16="http://schemas.microsoft.com/office/drawing/2014/main" id="{98145D7C-1C78-F934-2ADC-DEAE324BA8A7}"/>
              </a:ext>
            </a:extLst>
          </p:cNvPr>
          <p:cNvSpPr/>
          <p:nvPr/>
        </p:nvSpPr>
        <p:spPr>
          <a:xfrm>
            <a:off x="4226644" y="2314362"/>
            <a:ext cx="3259906" cy="2345259"/>
          </a:xfrm>
          <a:prstGeom prst="round1Rect">
            <a:avLst/>
          </a:prstGeom>
          <a:solidFill>
            <a:srgbClr val="DCCE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DD82F2-1AAD-721B-A601-AE89E5094143}"/>
              </a:ext>
            </a:extLst>
          </p:cNvPr>
          <p:cNvSpPr txBox="1"/>
          <p:nvPr/>
        </p:nvSpPr>
        <p:spPr>
          <a:xfrm>
            <a:off x="4156020" y="3951735"/>
            <a:ext cx="340115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56D64"/>
                </a:solidFill>
              </a:rPr>
              <a:t> Программа</a:t>
            </a:r>
          </a:p>
          <a:p>
            <a:pPr algn="ctr"/>
            <a:r>
              <a:rPr lang="ru-RU" sz="2000" b="1" dirty="0">
                <a:solidFill>
                  <a:srgbClr val="FE583E"/>
                </a:solidFill>
              </a:rPr>
              <a:t>«Мама предприниматель»</a:t>
            </a:r>
          </a:p>
        </p:txBody>
      </p:sp>
      <p:sp>
        <p:nvSpPr>
          <p:cNvPr id="16" name="Прямоугольник: один скругленный угол 15">
            <a:extLst>
              <a:ext uri="{FF2B5EF4-FFF2-40B4-BE49-F238E27FC236}">
                <a16:creationId xmlns:a16="http://schemas.microsoft.com/office/drawing/2014/main" id="{1A6734A2-1082-7EF7-9F7C-186C357BA17D}"/>
              </a:ext>
            </a:extLst>
          </p:cNvPr>
          <p:cNvSpPr/>
          <p:nvPr/>
        </p:nvSpPr>
        <p:spPr>
          <a:xfrm>
            <a:off x="67742" y="2286082"/>
            <a:ext cx="2713165" cy="2345259"/>
          </a:xfrm>
          <a:prstGeom prst="round1Rect">
            <a:avLst/>
          </a:prstGeom>
          <a:solidFill>
            <a:srgbClr val="DCCE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F1732E-9058-AEF5-3F98-8A825BF498F4}"/>
              </a:ext>
            </a:extLst>
          </p:cNvPr>
          <p:cNvSpPr txBox="1"/>
          <p:nvPr/>
        </p:nvSpPr>
        <p:spPr>
          <a:xfrm>
            <a:off x="-122605" y="3918091"/>
            <a:ext cx="298841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756D64"/>
                </a:solidFill>
              </a:rPr>
              <a:t> </a:t>
            </a:r>
            <a:r>
              <a:rPr lang="ru-RU" sz="2000" b="1" dirty="0">
                <a:solidFill>
                  <a:srgbClr val="756D64"/>
                </a:solidFill>
              </a:rPr>
              <a:t>Программа </a:t>
            </a:r>
            <a:r>
              <a:rPr lang="ru-RU" sz="2000" b="1" dirty="0">
                <a:solidFill>
                  <a:srgbClr val="FE583E"/>
                </a:solidFill>
              </a:rPr>
              <a:t>«Серебряный старт»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3546FE-6123-6A96-9141-D6E003505A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58" t="13111" r="47634" b="15112"/>
          <a:stretch>
            <a:fillRect/>
          </a:stretch>
        </p:blipFill>
        <p:spPr>
          <a:xfrm>
            <a:off x="67742" y="2318993"/>
            <a:ext cx="1484184" cy="14577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7881360-7E6F-25C6-B84C-DC951A93A3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125" t="17351" r="37999" b="21111"/>
          <a:stretch>
            <a:fillRect/>
          </a:stretch>
        </p:blipFill>
        <p:spPr>
          <a:xfrm>
            <a:off x="4236719" y="2347273"/>
            <a:ext cx="1628422" cy="14882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ADC9C78-AB00-A23A-0AEE-E2AFC795BC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356" y="4746168"/>
            <a:ext cx="2023288" cy="2023288"/>
          </a:xfrm>
          <a:prstGeom prst="rect">
            <a:avLst/>
          </a:prstGeom>
        </p:spPr>
      </p:pic>
      <p:pic>
        <p:nvPicPr>
          <p:cNvPr id="17" name="object 12">
            <a:extLst>
              <a:ext uri="{FF2B5EF4-FFF2-40B4-BE49-F238E27FC236}">
                <a16:creationId xmlns:a16="http://schemas.microsoft.com/office/drawing/2014/main" id="{B8170578-A224-D888-40EF-808C0E282797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397146" y="110843"/>
            <a:ext cx="2386204" cy="751018"/>
          </a:xfrm>
          <a:prstGeom prst="rect">
            <a:avLst/>
          </a:prstGeom>
        </p:spPr>
      </p:pic>
      <p:sp>
        <p:nvSpPr>
          <p:cNvPr id="2" name="Прямоугольник: один скругленный угол 1">
            <a:extLst>
              <a:ext uri="{FF2B5EF4-FFF2-40B4-BE49-F238E27FC236}">
                <a16:creationId xmlns:a16="http://schemas.microsoft.com/office/drawing/2014/main" id="{6050D3FA-FB7E-E958-09C7-FCFE6E486476}"/>
              </a:ext>
            </a:extLst>
          </p:cNvPr>
          <p:cNvSpPr/>
          <p:nvPr/>
        </p:nvSpPr>
        <p:spPr>
          <a:xfrm>
            <a:off x="8382197" y="2281450"/>
            <a:ext cx="3259906" cy="2345259"/>
          </a:xfrm>
          <a:prstGeom prst="round1Rect">
            <a:avLst/>
          </a:prstGeom>
          <a:solidFill>
            <a:srgbClr val="DCCE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DE6F81-5E5F-039A-1A6A-4394503B552A}"/>
              </a:ext>
            </a:extLst>
          </p:cNvPr>
          <p:cNvSpPr txBox="1"/>
          <p:nvPr/>
        </p:nvSpPr>
        <p:spPr>
          <a:xfrm>
            <a:off x="8310042" y="3918091"/>
            <a:ext cx="340115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756D64"/>
                </a:solidFill>
              </a:rPr>
              <a:t> Программа</a:t>
            </a:r>
          </a:p>
          <a:p>
            <a:pPr algn="ctr"/>
            <a:r>
              <a:rPr lang="ru-RU" sz="2000" b="1" dirty="0">
                <a:solidFill>
                  <a:srgbClr val="FE583E"/>
                </a:solidFill>
              </a:rPr>
              <a:t>для участников СВО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A06756-7ECF-95AB-D018-844291DB53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197" y="2294155"/>
            <a:ext cx="1942705" cy="154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76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02CA15C-2442-40D4-95B4-6592BB4F7831}"/>
              </a:ext>
            </a:extLst>
          </p:cNvPr>
          <p:cNvSpPr/>
          <p:nvPr/>
        </p:nvSpPr>
        <p:spPr>
          <a:xfrm>
            <a:off x="-14460" y="0"/>
            <a:ext cx="12206460" cy="862888"/>
          </a:xfrm>
          <a:prstGeom prst="rect">
            <a:avLst/>
          </a:prstGeom>
          <a:solidFill>
            <a:srgbClr val="DD5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F1B6C8-FEDF-47FE-A23A-16F0E930029B}"/>
              </a:ext>
            </a:extLst>
          </p:cNvPr>
          <p:cNvSpPr txBox="1"/>
          <p:nvPr/>
        </p:nvSpPr>
        <p:spPr>
          <a:xfrm>
            <a:off x="1644367" y="318942"/>
            <a:ext cx="554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irce ExtraBold" panose="020B0802020203020203" pitchFamily="34" charset="-52"/>
              </a:rPr>
              <a:t>СОЦИАЛЬНОЕ ПРЕДПРИНИМАТЕЛЬСТВО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9A3187-C661-4AB5-9939-199C789B747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808" y="157328"/>
            <a:ext cx="1149633" cy="530946"/>
          </a:xfrm>
          <a:prstGeom prst="rect">
            <a:avLst/>
          </a:prstGeom>
        </p:spPr>
      </p:pic>
      <p:pic>
        <p:nvPicPr>
          <p:cNvPr id="8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1135721"/>
            <a:ext cx="102138" cy="106536"/>
          </a:xfrm>
          <a:prstGeom prst="rect">
            <a:avLst/>
          </a:prstGeom>
        </p:spPr>
      </p:pic>
      <p:pic>
        <p:nvPicPr>
          <p:cNvPr id="9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" y="2070333"/>
            <a:ext cx="102138" cy="106535"/>
          </a:xfrm>
          <a:prstGeom prst="rect">
            <a:avLst/>
          </a:prstGeom>
        </p:spPr>
      </p:pic>
      <p:pic>
        <p:nvPicPr>
          <p:cNvPr id="10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6082" y="3387506"/>
            <a:ext cx="6145582" cy="3075020"/>
          </a:xfrm>
          <a:prstGeom prst="rect">
            <a:avLst/>
          </a:prstGeom>
        </p:spPr>
      </p:pic>
      <p:sp>
        <p:nvSpPr>
          <p:cNvPr id="12" name="object 8"/>
          <p:cNvSpPr txBox="1"/>
          <p:nvPr/>
        </p:nvSpPr>
        <p:spPr>
          <a:xfrm>
            <a:off x="506729" y="1007216"/>
            <a:ext cx="5817870" cy="196399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8750" marR="56007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irce" panose="020B0604020202020204" charset="-52"/>
                <a:cs typeface="Microsoft Sans Serif"/>
              </a:rPr>
              <a:t>это</a:t>
            </a:r>
            <a:r>
              <a:rPr sz="1600" spc="-10" dirty="0">
                <a:latin typeface="Circe" panose="020B0604020202020204" charset="-52"/>
                <a:cs typeface="Microsoft Sans Serif"/>
              </a:rPr>
              <a:t> новаторская предпринимательская</a:t>
            </a:r>
            <a:r>
              <a:rPr sz="1600" spc="15" dirty="0">
                <a:latin typeface="Circe" panose="020B0604020202020204" charset="-52"/>
                <a:cs typeface="Microsoft Sans Serif"/>
              </a:rPr>
              <a:t> </a:t>
            </a:r>
            <a:r>
              <a:rPr sz="1600" spc="-10" dirty="0">
                <a:latin typeface="Circe" panose="020B0604020202020204" charset="-52"/>
                <a:cs typeface="Microsoft Sans Serif"/>
              </a:rPr>
              <a:t>деятельность </a:t>
            </a:r>
            <a:r>
              <a:rPr sz="1600" dirty="0">
                <a:latin typeface="Circe" panose="020B0604020202020204" charset="-52"/>
                <a:cs typeface="Microsoft Sans Serif"/>
              </a:rPr>
              <a:t>направленная</a:t>
            </a:r>
            <a:r>
              <a:rPr sz="1600" spc="-50" dirty="0"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latin typeface="Circe" panose="020B0604020202020204" charset="-52"/>
                <a:cs typeface="Microsoft Sans Serif"/>
              </a:rPr>
              <a:t>на</a:t>
            </a:r>
            <a:r>
              <a:rPr sz="1600" spc="-50" dirty="0"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latin typeface="Circe" panose="020B0604020202020204" charset="-52"/>
                <a:cs typeface="Microsoft Sans Serif"/>
              </a:rPr>
              <a:t>решение</a:t>
            </a:r>
            <a:r>
              <a:rPr sz="1600" spc="-30" dirty="0"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latin typeface="Circe" panose="020B0604020202020204" charset="-52"/>
                <a:cs typeface="Microsoft Sans Serif"/>
              </a:rPr>
              <a:t>или</a:t>
            </a:r>
            <a:r>
              <a:rPr sz="1600" spc="-40" dirty="0">
                <a:latin typeface="Circe" panose="020B0604020202020204" charset="-52"/>
                <a:cs typeface="Microsoft Sans Serif"/>
              </a:rPr>
              <a:t> </a:t>
            </a:r>
            <a:r>
              <a:rPr sz="1600" spc="-10" dirty="0">
                <a:latin typeface="Circe" panose="020B0604020202020204" charset="-52"/>
                <a:cs typeface="Microsoft Sans Serif"/>
              </a:rPr>
              <a:t>смягчение</a:t>
            </a:r>
            <a:endParaRPr sz="1600" dirty="0">
              <a:latin typeface="Circe" panose="020B0604020202020204" charset="-52"/>
              <a:cs typeface="Microsoft Sans Serif"/>
            </a:endParaRPr>
          </a:p>
          <a:p>
            <a:pPr marL="158750">
              <a:lnSpc>
                <a:spcPts val="1875"/>
              </a:lnSpc>
            </a:pPr>
            <a:r>
              <a:rPr sz="160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социальных</a:t>
            </a:r>
            <a:r>
              <a:rPr sz="1600" spc="-25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проблем</a:t>
            </a:r>
            <a:r>
              <a:rPr sz="1600" spc="-3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в</a:t>
            </a:r>
            <a:r>
              <a:rPr sz="1600" spc="-45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 </a:t>
            </a:r>
            <a:r>
              <a:rPr sz="1600" spc="-1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обществе</a:t>
            </a:r>
            <a:r>
              <a:rPr sz="1600" spc="-10" dirty="0">
                <a:solidFill>
                  <a:srgbClr val="C00000"/>
                </a:solidFill>
                <a:latin typeface="Circe" panose="020B0604020202020204" charset="-52"/>
                <a:cs typeface="Microsoft Sans Serif"/>
              </a:rPr>
              <a:t>.</a:t>
            </a:r>
            <a:endParaRPr sz="1600" dirty="0">
              <a:latin typeface="Circe" panose="020B0604020202020204" charset="-52"/>
              <a:cs typeface="Microsoft Sans Serif"/>
            </a:endParaRPr>
          </a:p>
          <a:p>
            <a:pPr marL="158750" marR="662305">
              <a:lnSpc>
                <a:spcPts val="1870"/>
              </a:lnSpc>
              <a:spcBef>
                <a:spcPts val="1280"/>
              </a:spcBef>
            </a:pPr>
            <a:r>
              <a:rPr sz="1600" dirty="0">
                <a:latin typeface="Circe" panose="020B0604020202020204" charset="-52"/>
                <a:cs typeface="Microsoft Sans Serif"/>
              </a:rPr>
              <a:t>это</a:t>
            </a:r>
            <a:r>
              <a:rPr sz="1600" spc="-65" dirty="0"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latin typeface="Circe" panose="020B0604020202020204" charset="-52"/>
                <a:cs typeface="Microsoft Sans Serif"/>
              </a:rPr>
              <a:t>новый</a:t>
            </a:r>
            <a:r>
              <a:rPr sz="1600" spc="-50" dirty="0"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latin typeface="Circe" panose="020B0604020202020204" charset="-52"/>
                <a:cs typeface="Microsoft Sans Serif"/>
              </a:rPr>
              <a:t>сектор</a:t>
            </a:r>
            <a:r>
              <a:rPr sz="1600" spc="-55" dirty="0"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latin typeface="Circe" panose="020B0604020202020204" charset="-52"/>
                <a:cs typeface="Microsoft Sans Serif"/>
              </a:rPr>
              <a:t>экономики,</a:t>
            </a:r>
            <a:r>
              <a:rPr sz="1600" spc="-55" dirty="0"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latin typeface="Circe" panose="020B0604020202020204" charset="-52"/>
                <a:cs typeface="Microsoft Sans Serif"/>
              </a:rPr>
              <a:t>находящийся</a:t>
            </a:r>
            <a:r>
              <a:rPr sz="1600" spc="-45" dirty="0"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latin typeface="Circe" panose="020B0604020202020204" charset="-52"/>
                <a:cs typeface="Microsoft Sans Serif"/>
              </a:rPr>
              <a:t>на</a:t>
            </a:r>
            <a:r>
              <a:rPr sz="1600" spc="-50" dirty="0">
                <a:latin typeface="Circe" panose="020B0604020202020204" charset="-52"/>
                <a:cs typeface="Microsoft Sans Serif"/>
              </a:rPr>
              <a:t> </a:t>
            </a:r>
            <a:r>
              <a:rPr sz="1600" spc="-1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стыке </a:t>
            </a:r>
            <a:r>
              <a:rPr sz="160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коммерческого</a:t>
            </a:r>
            <a:r>
              <a:rPr sz="1600" spc="-6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и</a:t>
            </a:r>
            <a:r>
              <a:rPr sz="1600" spc="-4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 </a:t>
            </a:r>
            <a:r>
              <a:rPr sz="160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некоммерческого</a:t>
            </a:r>
            <a:r>
              <a:rPr sz="1600" spc="-45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 </a:t>
            </a:r>
            <a:r>
              <a:rPr sz="1600" spc="-10" dirty="0">
                <a:latin typeface="Circe" panose="020B0604020202020204" charset="-52"/>
                <a:cs typeface="Microsoft Sans Serif"/>
              </a:rPr>
              <a:t>секторов.</a:t>
            </a:r>
            <a:endParaRPr sz="1600" dirty="0">
              <a:latin typeface="Circe" panose="020B0604020202020204" charset="-52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1600" dirty="0">
              <a:latin typeface="Circe" panose="020B0604020202020204" charset="-52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5E3427"/>
                </a:solidFill>
                <a:latin typeface="Circe" panose="020B0604020202020204" charset="-52"/>
                <a:cs typeface="Microsoft Sans Serif"/>
              </a:rPr>
              <a:t>СФЕРЫ</a:t>
            </a:r>
            <a:r>
              <a:rPr sz="1800" spc="-40" dirty="0">
                <a:solidFill>
                  <a:srgbClr val="5E3427"/>
                </a:solidFill>
                <a:latin typeface="Circe" panose="020B0604020202020204" charset="-52"/>
                <a:cs typeface="Microsoft Sans Serif"/>
              </a:rPr>
              <a:t> </a:t>
            </a:r>
            <a:r>
              <a:rPr sz="1800" spc="-10" dirty="0">
                <a:solidFill>
                  <a:srgbClr val="5E3427"/>
                </a:solidFill>
                <a:latin typeface="Circe" panose="020B0604020202020204" charset="-52"/>
                <a:cs typeface="Microsoft Sans Serif"/>
              </a:rPr>
              <a:t>СОЦИАЛЬНОГО</a:t>
            </a:r>
            <a:r>
              <a:rPr sz="1800" spc="-15" dirty="0">
                <a:solidFill>
                  <a:srgbClr val="5E3427"/>
                </a:solidFill>
                <a:latin typeface="Circe" panose="020B0604020202020204" charset="-52"/>
                <a:cs typeface="Microsoft Sans Serif"/>
              </a:rPr>
              <a:t> </a:t>
            </a:r>
            <a:r>
              <a:rPr sz="1800" spc="-10" dirty="0">
                <a:solidFill>
                  <a:srgbClr val="5E3427"/>
                </a:solidFill>
                <a:latin typeface="Circe" panose="020B0604020202020204" charset="-52"/>
                <a:cs typeface="Microsoft Sans Serif"/>
              </a:rPr>
              <a:t>ПРЕДПРИНИМАТЕЛЬСТВА</a:t>
            </a:r>
            <a:endParaRPr sz="1800" dirty="0">
              <a:latin typeface="Circe" panose="020B0604020202020204" charset="-52"/>
              <a:cs typeface="Microsoft Sans Serif"/>
            </a:endParaRPr>
          </a:p>
        </p:txBody>
      </p:sp>
      <p:sp>
        <p:nvSpPr>
          <p:cNvPr id="13" name="object 9"/>
          <p:cNvSpPr txBox="1"/>
          <p:nvPr/>
        </p:nvSpPr>
        <p:spPr>
          <a:xfrm>
            <a:off x="7192893" y="885036"/>
            <a:ext cx="3943326" cy="315471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spcBef>
                <a:spcPts val="660"/>
              </a:spcBef>
            </a:pPr>
            <a:r>
              <a:rPr sz="1500" spc="-10" dirty="0">
                <a:solidFill>
                  <a:srgbClr val="5E3427"/>
                </a:solidFill>
                <a:latin typeface="Circe Bold" panose="020B0604020202020204" charset="0"/>
                <a:cs typeface="Circe Bold" panose="020B0604020202020204" charset="0"/>
              </a:rPr>
              <a:t>КОМУ ДОСТУПЕН СТАТУС?</a:t>
            </a:r>
          </a:p>
        </p:txBody>
      </p:sp>
      <p:sp>
        <p:nvSpPr>
          <p:cNvPr id="14" name="object 11"/>
          <p:cNvSpPr txBox="1"/>
          <p:nvPr/>
        </p:nvSpPr>
        <p:spPr>
          <a:xfrm>
            <a:off x="7584341" y="1294207"/>
            <a:ext cx="4141349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4820" indent="-28511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464820" algn="l"/>
              </a:tabLst>
            </a:pPr>
            <a:r>
              <a:rPr lang="ru-RU" sz="1600" spc="-1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Компании (ИП) </a:t>
            </a:r>
            <a:r>
              <a:rPr sz="1600" spc="-10" dirty="0" err="1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включенные</a:t>
            </a:r>
            <a:r>
              <a:rPr sz="1600" spc="-1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 в Единый реестр СМСП,</a:t>
            </a:r>
          </a:p>
          <a:p>
            <a:pPr marL="464820" indent="-285115">
              <a:lnSpc>
                <a:spcPct val="100000"/>
              </a:lnSpc>
              <a:spcBef>
                <a:spcPts val="45"/>
              </a:spcBef>
              <a:buFont typeface="Arial MT"/>
              <a:buChar char="•"/>
              <a:tabLst>
                <a:tab pos="464820" algn="l"/>
              </a:tabLst>
            </a:pPr>
            <a:r>
              <a:rPr sz="1600" spc="-1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имеющие доход до 2 млрд. руб.</a:t>
            </a:r>
          </a:p>
          <a:p>
            <a:pPr marL="464820" indent="-285115">
              <a:lnSpc>
                <a:spcPct val="100000"/>
              </a:lnSpc>
              <a:buFont typeface="Arial MT"/>
              <a:buChar char="•"/>
              <a:tabLst>
                <a:tab pos="464820" algn="l"/>
              </a:tabLst>
            </a:pPr>
            <a:r>
              <a:rPr sz="1600" spc="-1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количество</a:t>
            </a:r>
          </a:p>
          <a:p>
            <a:pPr marL="464820">
              <a:lnSpc>
                <a:spcPct val="100000"/>
              </a:lnSpc>
            </a:pPr>
            <a:r>
              <a:rPr sz="1600" spc="-1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сотрудников </a:t>
            </a:r>
            <a:r>
              <a:rPr sz="1600" spc="-10" dirty="0" err="1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до</a:t>
            </a:r>
            <a:r>
              <a:rPr sz="1600" spc="-1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 250</a:t>
            </a:r>
            <a:r>
              <a:rPr lang="ru-RU" sz="1600" spc="-10" dirty="0">
                <a:solidFill>
                  <a:srgbClr val="DD5D44"/>
                </a:solidFill>
                <a:latin typeface="Circe" panose="020B0604020202020204" charset="-52"/>
                <a:cs typeface="Microsoft Sans Serif"/>
              </a:rPr>
              <a:t> чел.</a:t>
            </a:r>
          </a:p>
        </p:txBody>
      </p:sp>
      <p:pic>
        <p:nvPicPr>
          <p:cNvPr id="16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58000" y="3396760"/>
            <a:ext cx="4439411" cy="3505200"/>
          </a:xfrm>
          <a:prstGeom prst="rect">
            <a:avLst/>
          </a:prstGeom>
        </p:spPr>
      </p:pic>
      <p:sp>
        <p:nvSpPr>
          <p:cNvPr id="17" name="object 9"/>
          <p:cNvSpPr txBox="1"/>
          <p:nvPr/>
        </p:nvSpPr>
        <p:spPr>
          <a:xfrm>
            <a:off x="7192893" y="2514550"/>
            <a:ext cx="3626124" cy="315471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lang="ru-RU" sz="1500" b="1" spc="140" dirty="0">
                <a:solidFill>
                  <a:srgbClr val="5E3427"/>
                </a:solidFill>
                <a:latin typeface="Circe Bold" panose="020B0604020202020204" charset="0"/>
                <a:cs typeface="Circe Bold" panose="020B0604020202020204" charset="0"/>
              </a:rPr>
              <a:t>КАТЕГОРИИ ДЕТЯТЕЛЬНОСТИ</a:t>
            </a:r>
            <a:endParaRPr sz="1500" dirty="0">
              <a:solidFill>
                <a:srgbClr val="5E3427"/>
              </a:solidFill>
              <a:latin typeface="Circe Bold" panose="020B0604020202020204" charset="0"/>
              <a:cs typeface="Circe Bold" panose="020B060402020202020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419" y="2842294"/>
            <a:ext cx="838200" cy="523364"/>
          </a:xfrm>
          <a:prstGeom prst="rect">
            <a:avLst/>
          </a:prstGeom>
        </p:spPr>
      </p:pic>
      <p:sp>
        <p:nvSpPr>
          <p:cNvPr id="19" name="object 11"/>
          <p:cNvSpPr txBox="1"/>
          <p:nvPr/>
        </p:nvSpPr>
        <p:spPr>
          <a:xfrm>
            <a:off x="7902619" y="2922588"/>
            <a:ext cx="374332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9705">
              <a:lnSpc>
                <a:spcPct val="100000"/>
              </a:lnSpc>
              <a:spcBef>
                <a:spcPts val="95"/>
              </a:spcBef>
              <a:tabLst>
                <a:tab pos="464820" algn="l"/>
              </a:tabLst>
            </a:pPr>
            <a:r>
              <a:rPr lang="ru-RU" sz="1400" spc="-25" dirty="0">
                <a:solidFill>
                  <a:srgbClr val="50504F"/>
                </a:solidFill>
                <a:latin typeface="Circe" panose="020B0604020202020204" charset="-52"/>
                <a:cs typeface="Arial" panose="020B0604020202020204" pitchFamily="34" charset="0"/>
              </a:rPr>
              <a:t>Индивидуальные предприниматели имеющие группу инвалидности</a:t>
            </a:r>
          </a:p>
        </p:txBody>
      </p:sp>
    </p:spTree>
    <p:extLst>
      <p:ext uri="{BB962C8B-B14F-4D97-AF65-F5344CB8AC3E}">
        <p14:creationId xmlns:p14="http://schemas.microsoft.com/office/powerpoint/2010/main" val="23733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6E6E6">
              <a:alpha val="117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20328" y="-36"/>
            <a:ext cx="3472179" cy="6858000"/>
          </a:xfrm>
          <a:custGeom>
            <a:avLst/>
            <a:gdLst/>
            <a:ahLst/>
            <a:cxnLst/>
            <a:rect l="l" t="t" r="r" b="b"/>
            <a:pathLst>
              <a:path w="3472179" h="6858000">
                <a:moveTo>
                  <a:pt x="0" y="10"/>
                </a:moveTo>
                <a:lnTo>
                  <a:pt x="0" y="6857619"/>
                </a:lnTo>
                <a:lnTo>
                  <a:pt x="3471672" y="6857619"/>
                </a:lnTo>
                <a:lnTo>
                  <a:pt x="3471671" y="0"/>
                </a:lnTo>
                <a:lnTo>
                  <a:pt x="0" y="10"/>
                </a:lnTo>
                <a:close/>
              </a:path>
            </a:pathLst>
          </a:custGeom>
          <a:solidFill>
            <a:srgbClr val="CD9B6A">
              <a:alpha val="1607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36385" y="1294752"/>
            <a:ext cx="8547176" cy="5563212"/>
            <a:chOff x="228600" y="1044896"/>
            <a:chExt cx="8103743" cy="5806948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1044896"/>
              <a:ext cx="8103743" cy="580694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84631" y="1276196"/>
              <a:ext cx="7615555" cy="5364481"/>
            </a:xfrm>
            <a:custGeom>
              <a:avLst/>
              <a:gdLst/>
              <a:ahLst/>
              <a:cxnLst/>
              <a:rect l="l" t="t" r="r" b="b"/>
              <a:pathLst>
                <a:path w="7615555" h="5364480">
                  <a:moveTo>
                    <a:pt x="7615428" y="0"/>
                  </a:moveTo>
                  <a:lnTo>
                    <a:pt x="0" y="0"/>
                  </a:lnTo>
                  <a:lnTo>
                    <a:pt x="0" y="5364480"/>
                  </a:lnTo>
                  <a:lnTo>
                    <a:pt x="7615428" y="5364480"/>
                  </a:lnTo>
                  <a:lnTo>
                    <a:pt x="76154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96823" y="1626108"/>
            <a:ext cx="7536131" cy="44961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950" indent="-285750">
              <a:lnSpc>
                <a:spcPts val="2130"/>
              </a:lnSpc>
              <a:spcBef>
                <a:spcPts val="100"/>
              </a:spcBef>
              <a:buFont typeface="Lucida Sans Unicode"/>
              <a:buAutoNum type="arabicPeriod"/>
              <a:tabLst>
                <a:tab pos="361950" algn="l"/>
              </a:tabLst>
            </a:pPr>
            <a:r>
              <a:rPr sz="1600" dirty="0">
                <a:solidFill>
                  <a:srgbClr val="DD5D44"/>
                </a:solidFill>
                <a:latin typeface="Microsoft Sans Serif"/>
                <a:cs typeface="Microsoft Sans Serif"/>
              </a:rPr>
              <a:t>Льготы по налогам - УСН</a:t>
            </a:r>
          </a:p>
          <a:p>
            <a:pPr marL="422909"/>
            <a:r>
              <a:rPr sz="1600" dirty="0">
                <a:solidFill>
                  <a:srgbClr val="DD5D44"/>
                </a:solidFill>
                <a:latin typeface="Microsoft Sans Serif"/>
                <a:cs typeface="Microsoft Sans Serif"/>
              </a:rPr>
              <a:t>1% </a:t>
            </a:r>
            <a:r>
              <a:rPr sz="1600" dirty="0">
                <a:latin typeface="Microsoft Sans Serif"/>
                <a:cs typeface="Microsoft Sans Serif"/>
              </a:rPr>
              <a:t>в случае, если объектом налогообложения являются доходы</a:t>
            </a:r>
          </a:p>
          <a:p>
            <a:pPr marL="361950" marR="725805">
              <a:lnSpc>
                <a:spcPts val="2100"/>
              </a:lnSpc>
              <a:spcBef>
                <a:spcPts val="180"/>
              </a:spcBef>
            </a:pPr>
            <a:r>
              <a:rPr sz="1600" dirty="0">
                <a:solidFill>
                  <a:srgbClr val="DD5D44"/>
                </a:solidFill>
                <a:latin typeface="Microsoft Sans Serif"/>
                <a:cs typeface="Microsoft Sans Serif"/>
              </a:rPr>
              <a:t>5%</a:t>
            </a:r>
            <a:r>
              <a:rPr sz="1800" b="1" spc="-40" dirty="0">
                <a:solidFill>
                  <a:srgbClr val="EA3D22"/>
                </a:solidFill>
                <a:latin typeface="Arial"/>
                <a:cs typeface="Arial"/>
              </a:rPr>
              <a:t> </a:t>
            </a:r>
            <a:r>
              <a:rPr sz="1800" spc="-25" dirty="0">
                <a:latin typeface="Microsoft Sans Serif"/>
                <a:cs typeface="Microsoft Sans Serif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в случае, если объектом налогообложения являются доходы, уменьшенные на величину расходов</a:t>
            </a: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800" dirty="0">
              <a:latin typeface="Microsoft Sans Serif"/>
              <a:cs typeface="Microsoft Sans Serif"/>
            </a:endParaRPr>
          </a:p>
          <a:p>
            <a:pPr marL="361950" indent="-281305">
              <a:lnSpc>
                <a:spcPct val="100000"/>
              </a:lnSpc>
              <a:buFont typeface="Lucida Sans Unicode"/>
              <a:buAutoNum type="arabicPeriod" startAt="2"/>
              <a:tabLst>
                <a:tab pos="361950" algn="l"/>
              </a:tabLst>
            </a:pPr>
            <a:r>
              <a:rPr sz="1600" dirty="0">
                <a:solidFill>
                  <a:srgbClr val="DD5D44"/>
                </a:solidFill>
                <a:latin typeface="Microsoft Sans Serif"/>
                <a:cs typeface="Microsoft Sans Serif"/>
              </a:rPr>
              <a:t>Льготный займ до 5 млн. руб.</a:t>
            </a:r>
          </a:p>
          <a:p>
            <a:pPr marL="422909">
              <a:lnSpc>
                <a:spcPct val="100000"/>
              </a:lnSpc>
            </a:pPr>
            <a:r>
              <a:rPr lang="ru-RU" sz="1600" dirty="0">
                <a:solidFill>
                  <a:srgbClr val="DD5D44"/>
                </a:solidFill>
                <a:latin typeface="Microsoft Sans Serif"/>
                <a:cs typeface="Microsoft Sans Serif"/>
              </a:rPr>
              <a:t>9</a:t>
            </a:r>
            <a:r>
              <a:rPr sz="1600" dirty="0">
                <a:solidFill>
                  <a:srgbClr val="DD5D44"/>
                </a:solidFill>
                <a:latin typeface="Microsoft Sans Serif"/>
                <a:cs typeface="Microsoft Sans Serif"/>
              </a:rPr>
              <a:t>%</a:t>
            </a:r>
            <a:r>
              <a:rPr sz="1800" b="1" spc="-40" dirty="0">
                <a:solidFill>
                  <a:srgbClr val="EA3D22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Microsoft Sans Serif"/>
                <a:cs typeface="Microsoft Sans Serif"/>
              </a:rPr>
              <a:t>годовых до 3 лет на развитие </a:t>
            </a:r>
            <a:r>
              <a:rPr sz="1600" dirty="0" err="1">
                <a:latin typeface="Microsoft Sans Serif"/>
                <a:cs typeface="Microsoft Sans Serif"/>
              </a:rPr>
              <a:t>социальных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dirty="0" err="1">
                <a:latin typeface="Microsoft Sans Serif"/>
                <a:cs typeface="Microsoft Sans Serif"/>
              </a:rPr>
              <a:t>проектов</a:t>
            </a:r>
            <a:endParaRPr lang="ru-RU" sz="1600" dirty="0">
              <a:latin typeface="Microsoft Sans Serif"/>
              <a:cs typeface="Microsoft Sans Serif"/>
            </a:endParaRPr>
          </a:p>
          <a:p>
            <a:pPr marL="422909">
              <a:lnSpc>
                <a:spcPct val="100000"/>
              </a:lnSpc>
            </a:pPr>
            <a:endParaRPr lang="ru-RU" sz="1800" spc="-10" dirty="0">
              <a:latin typeface="Microsoft Sans Serif"/>
              <a:cs typeface="Microsoft Sans Serif"/>
            </a:endParaRPr>
          </a:p>
          <a:p>
            <a:pPr marL="88900"/>
            <a:r>
              <a:rPr lang="ru-RU" sz="1600" dirty="0">
                <a:solidFill>
                  <a:srgbClr val="DD5D44"/>
                </a:solidFill>
                <a:latin typeface="Microsoft Sans Serif"/>
                <a:cs typeface="Microsoft Sans Serif"/>
              </a:rPr>
              <a:t>3. Маркетинговая поддержка</a:t>
            </a:r>
            <a:r>
              <a:rPr lang="ru-RU" sz="1600" dirty="0">
                <a:latin typeface="Microsoft Sans Serif"/>
                <a:cs typeface="Microsoft Sans Serif"/>
              </a:rPr>
              <a:t> Центра «Мой бизнес»</a:t>
            </a:r>
            <a:endParaRPr lang="ru-RU" sz="1600" dirty="0">
              <a:solidFill>
                <a:srgbClr val="DD5D44"/>
              </a:solidFill>
              <a:latin typeface="Microsoft Sans Serif"/>
              <a:cs typeface="Microsoft Sans Serif"/>
            </a:endParaRPr>
          </a:p>
          <a:p>
            <a:pPr marL="88900"/>
            <a:endParaRPr lang="ru-RU" sz="1600" dirty="0">
              <a:solidFill>
                <a:srgbClr val="DD5D44"/>
              </a:solidFill>
              <a:latin typeface="Microsoft Sans Serif"/>
              <a:cs typeface="Microsoft Sans Serif"/>
            </a:endParaRPr>
          </a:p>
          <a:p>
            <a:pPr marL="88900"/>
            <a:r>
              <a:rPr lang="ru-RU" sz="1600" dirty="0">
                <a:solidFill>
                  <a:srgbClr val="DD5D44"/>
                </a:solidFill>
                <a:latin typeface="Microsoft Sans Serif"/>
                <a:cs typeface="Microsoft Sans Serif"/>
              </a:rPr>
              <a:t>4. Обучающие программы </a:t>
            </a:r>
            <a:r>
              <a:rPr lang="ru-RU" sz="1600" dirty="0">
                <a:latin typeface="Microsoft Sans Serif"/>
                <a:cs typeface="Microsoft Sans Serif"/>
              </a:rPr>
              <a:t>Центра «Мой бизнес»</a:t>
            </a:r>
            <a:endParaRPr lang="ru-RU" sz="1600" dirty="0">
              <a:solidFill>
                <a:srgbClr val="DD5D44"/>
              </a:solidFill>
              <a:latin typeface="Microsoft Sans Serif"/>
              <a:cs typeface="Microsoft Sans Serif"/>
            </a:endParaRPr>
          </a:p>
          <a:p>
            <a:pPr marL="88900"/>
            <a:endParaRPr lang="ru-RU" sz="1600" dirty="0">
              <a:solidFill>
                <a:srgbClr val="DD5D44"/>
              </a:solidFill>
              <a:latin typeface="Microsoft Sans Serif"/>
              <a:cs typeface="Microsoft Sans Serif"/>
            </a:endParaRPr>
          </a:p>
          <a:p>
            <a:pPr marL="354013" indent="-265113"/>
            <a:r>
              <a:rPr lang="ru-RU" sz="1600" dirty="0">
                <a:solidFill>
                  <a:srgbClr val="DD5D44"/>
                </a:solidFill>
                <a:latin typeface="Microsoft Sans Serif"/>
                <a:cs typeface="Microsoft Sans Serif"/>
              </a:rPr>
              <a:t>5. Субсидии и гранты </a:t>
            </a:r>
            <a:r>
              <a:rPr lang="ru-RU" sz="1600" dirty="0">
                <a:latin typeface="Microsoft Sans Serif"/>
                <a:cs typeface="Microsoft Sans Serif"/>
              </a:rPr>
              <a:t>Министерства по молодежной политике, </a:t>
            </a:r>
            <a:br>
              <a:rPr lang="ru-RU" sz="1600" dirty="0">
                <a:latin typeface="Microsoft Sans Serif"/>
                <a:cs typeface="Microsoft Sans Serif"/>
              </a:rPr>
            </a:br>
            <a:r>
              <a:rPr lang="ru-RU" sz="1600" dirty="0">
                <a:latin typeface="Microsoft Sans Serif"/>
                <a:cs typeface="Microsoft Sans Serif"/>
              </a:rPr>
              <a:t>Министерства труда и занятости, министерства социального развития, опеки и попечительства </a:t>
            </a:r>
            <a:endParaRPr lang="ru-RU" sz="1800" dirty="0">
              <a:latin typeface="Microsoft Sans Serif"/>
              <a:cs typeface="Microsoft Sans Serif"/>
            </a:endParaRPr>
          </a:p>
          <a:p>
            <a:pPr marL="422909">
              <a:lnSpc>
                <a:spcPct val="100000"/>
              </a:lnSpc>
            </a:pPr>
            <a:endParaRPr sz="18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 dirty="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42047" y="0"/>
            <a:ext cx="4949952" cy="325221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44000" y="5094732"/>
            <a:ext cx="2784348" cy="9281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F1B6C8-FEDF-47FE-A23A-16F0E930029B}"/>
              </a:ext>
            </a:extLst>
          </p:cNvPr>
          <p:cNvSpPr txBox="1"/>
          <p:nvPr/>
        </p:nvSpPr>
        <p:spPr>
          <a:xfrm>
            <a:off x="264031" y="270374"/>
            <a:ext cx="4772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irce ExtraBold" panose="020B0802020203020203" pitchFamily="34" charset="-52"/>
              </a:rPr>
              <a:t>МЕРЫ ПОДДЕРЖКИ ДЛЯ СОЦИАЛЬННЫХ ПРЕДПРИНИМАТЕЛЕЙ</a:t>
            </a:r>
            <a:endParaRPr lang="ru-RU" dirty="0">
              <a:solidFill>
                <a:srgbClr val="DD5D44"/>
              </a:solidFill>
              <a:latin typeface="Circe ExtraBold" panose="020B08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7478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3947160"/>
                </a:moveTo>
                <a:lnTo>
                  <a:pt x="7831480" y="5794248"/>
                </a:lnTo>
                <a:lnTo>
                  <a:pt x="2084463" y="0"/>
                </a:lnTo>
                <a:lnTo>
                  <a:pt x="0" y="0"/>
                </a:lnTo>
                <a:lnTo>
                  <a:pt x="0" y="6858000"/>
                </a:lnTo>
                <a:lnTo>
                  <a:pt x="5320233" y="6858000"/>
                </a:lnTo>
                <a:lnTo>
                  <a:pt x="8886571" y="6858000"/>
                </a:lnTo>
                <a:lnTo>
                  <a:pt x="12192000" y="6858000"/>
                </a:lnTo>
                <a:lnTo>
                  <a:pt x="12192000" y="3947160"/>
                </a:lnTo>
                <a:close/>
              </a:path>
            </a:pathLst>
          </a:custGeom>
          <a:solidFill>
            <a:srgbClr val="F8F5ED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0" y="3264320"/>
            <a:ext cx="1874520" cy="187452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54088" y="2849615"/>
            <a:ext cx="24771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303030"/>
                </a:solidFill>
                <a:latin typeface="Calibri"/>
                <a:cs typeface="Calibri"/>
              </a:rPr>
              <a:t>Запись</a:t>
            </a:r>
            <a:r>
              <a:rPr sz="1800" b="1" spc="4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303030"/>
                </a:solidFill>
                <a:latin typeface="Calibri"/>
                <a:cs typeface="Calibri"/>
              </a:rPr>
              <a:t>на</a:t>
            </a:r>
            <a:r>
              <a:rPr sz="1800" b="1" spc="7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303030"/>
                </a:solidFill>
                <a:latin typeface="Calibri"/>
                <a:cs typeface="Calibri"/>
              </a:rPr>
              <a:t>консультацию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48788" y="5403405"/>
            <a:ext cx="6899319" cy="1302195"/>
            <a:chOff x="7717535" y="1537716"/>
            <a:chExt cx="3916172" cy="130219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17535" y="1537716"/>
              <a:ext cx="3916172" cy="130219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857744" y="1655063"/>
              <a:ext cx="3649979" cy="1022228"/>
            </a:xfrm>
            <a:custGeom>
              <a:avLst/>
              <a:gdLst/>
              <a:ahLst/>
              <a:cxnLst/>
              <a:rect l="l" t="t" r="r" b="b"/>
              <a:pathLst>
                <a:path w="3649979" h="1332230">
                  <a:moveTo>
                    <a:pt x="3649980" y="134620"/>
                  </a:moveTo>
                  <a:lnTo>
                    <a:pt x="3643122" y="92049"/>
                  </a:lnTo>
                  <a:lnTo>
                    <a:pt x="3624021" y="55092"/>
                  </a:lnTo>
                  <a:lnTo>
                    <a:pt x="3594887" y="25958"/>
                  </a:lnTo>
                  <a:lnTo>
                    <a:pt x="3557930" y="6858"/>
                  </a:lnTo>
                  <a:lnTo>
                    <a:pt x="3515360" y="0"/>
                  </a:lnTo>
                  <a:lnTo>
                    <a:pt x="134620" y="0"/>
                  </a:lnTo>
                  <a:lnTo>
                    <a:pt x="92036" y="6858"/>
                  </a:lnTo>
                  <a:lnTo>
                    <a:pt x="55079" y="25958"/>
                  </a:lnTo>
                  <a:lnTo>
                    <a:pt x="25946" y="55092"/>
                  </a:lnTo>
                  <a:lnTo>
                    <a:pt x="6845" y="92049"/>
                  </a:lnTo>
                  <a:lnTo>
                    <a:pt x="0" y="134620"/>
                  </a:lnTo>
                  <a:lnTo>
                    <a:pt x="0" y="1197356"/>
                  </a:lnTo>
                  <a:lnTo>
                    <a:pt x="6845" y="1239939"/>
                  </a:lnTo>
                  <a:lnTo>
                    <a:pt x="13716" y="1253236"/>
                  </a:lnTo>
                  <a:lnTo>
                    <a:pt x="13716" y="1331976"/>
                  </a:lnTo>
                  <a:lnTo>
                    <a:pt x="134620" y="1331976"/>
                  </a:lnTo>
                  <a:lnTo>
                    <a:pt x="460235" y="1331976"/>
                  </a:lnTo>
                  <a:lnTo>
                    <a:pt x="3515360" y="1331976"/>
                  </a:lnTo>
                  <a:lnTo>
                    <a:pt x="3557930" y="1325130"/>
                  </a:lnTo>
                  <a:lnTo>
                    <a:pt x="3594887" y="1306029"/>
                  </a:lnTo>
                  <a:lnTo>
                    <a:pt x="3624021" y="1276896"/>
                  </a:lnTo>
                  <a:lnTo>
                    <a:pt x="3643122" y="1239939"/>
                  </a:lnTo>
                  <a:lnTo>
                    <a:pt x="3649980" y="1197356"/>
                  </a:lnTo>
                  <a:lnTo>
                    <a:pt x="3649980" y="134620"/>
                  </a:lnTo>
                  <a:close/>
                </a:path>
              </a:pathLst>
            </a:custGeom>
            <a:solidFill>
              <a:srgbClr val="F8F5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493693" y="5464641"/>
            <a:ext cx="26416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355" dirty="0">
                <a:solidFill>
                  <a:srgbClr val="DD5D44"/>
                </a:solidFill>
                <a:latin typeface="Segoe UI"/>
                <a:cs typeface="Segoe UI"/>
              </a:rPr>
              <a:t>!</a:t>
            </a:r>
            <a:endParaRPr sz="6600" dirty="0">
              <a:solidFill>
                <a:srgbClr val="DD5D44"/>
              </a:solidFill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67501" y="5716716"/>
            <a:ext cx="5737018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spc="-10" dirty="0">
                <a:solidFill>
                  <a:srgbClr val="303030"/>
                </a:solidFill>
                <a:latin typeface="Calibri"/>
                <a:cs typeface="Calibri"/>
              </a:rPr>
              <a:t>Грантовое</a:t>
            </a:r>
            <a:r>
              <a:rPr sz="1400" spc="-1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dirty="0" err="1">
                <a:solidFill>
                  <a:srgbClr val="303030"/>
                </a:solidFill>
                <a:latin typeface="Calibri"/>
                <a:cs typeface="Calibri"/>
              </a:rPr>
              <a:t>финансирование</a:t>
            </a:r>
            <a:r>
              <a:rPr sz="1400" spc="-1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spc="-20" dirty="0" err="1">
                <a:solidFill>
                  <a:srgbClr val="303030"/>
                </a:solidFill>
                <a:latin typeface="Calibri"/>
                <a:cs typeface="Calibri"/>
              </a:rPr>
              <a:t>даёт</a:t>
            </a:r>
            <a:r>
              <a:rPr lang="ru-RU" sz="1400" spc="-2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rgbClr val="303030"/>
                </a:solidFill>
                <a:latin typeface="Calibri"/>
                <a:cs typeface="Calibri"/>
              </a:rPr>
              <a:t>возможность</a:t>
            </a:r>
            <a:r>
              <a:rPr lang="ru-RU" sz="1400" spc="-2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rgbClr val="303030"/>
                </a:solidFill>
                <a:latin typeface="Calibri"/>
                <a:cs typeface="Calibri"/>
              </a:rPr>
              <a:t>организации</a:t>
            </a:r>
            <a:r>
              <a:rPr lang="ru-RU" sz="1400" spc="-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lang="ru-RU" sz="1400" spc="-50" dirty="0">
                <a:solidFill>
                  <a:srgbClr val="303030"/>
                </a:solidFill>
                <a:latin typeface="Calibri"/>
                <a:cs typeface="Calibri"/>
              </a:rPr>
              <a:t>и </a:t>
            </a:r>
            <a:r>
              <a:rPr lang="ru-RU" sz="1400" dirty="0">
                <a:solidFill>
                  <a:srgbClr val="303030"/>
                </a:solidFill>
                <a:latin typeface="Calibri"/>
                <a:cs typeface="Calibri"/>
              </a:rPr>
              <a:t>проведения</a:t>
            </a:r>
            <a:r>
              <a:rPr lang="ru-RU" sz="1400" spc="-2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rgbClr val="303030"/>
                </a:solidFill>
                <a:latin typeface="Calibri"/>
                <a:cs typeface="Calibri"/>
              </a:rPr>
              <a:t>обучений</a:t>
            </a:r>
            <a:r>
              <a:rPr lang="ru-RU" sz="1400" dirty="0">
                <a:solidFill>
                  <a:srgbClr val="303030"/>
                </a:solidFill>
                <a:latin typeface="Segoe UI Symbol"/>
                <a:cs typeface="Segoe UI Symbol"/>
              </a:rPr>
              <a:t>,</a:t>
            </a:r>
            <a:r>
              <a:rPr lang="ru-RU" sz="1400" spc="-90" dirty="0">
                <a:solidFill>
                  <a:srgbClr val="303030"/>
                </a:solidFill>
                <a:latin typeface="Segoe UI Symbol"/>
                <a:cs typeface="Segoe UI Symbol"/>
              </a:rPr>
              <a:t> </a:t>
            </a:r>
            <a:r>
              <a:rPr lang="ru-RU" sz="1400" spc="-10" dirty="0">
                <a:solidFill>
                  <a:srgbClr val="303030"/>
                </a:solidFill>
                <a:latin typeface="Calibri"/>
                <a:cs typeface="Calibri"/>
              </a:rPr>
              <a:t>мероприятий</a:t>
            </a:r>
            <a:r>
              <a:rPr lang="ru-RU" sz="1400" spc="-10" dirty="0">
                <a:solidFill>
                  <a:srgbClr val="303030"/>
                </a:solidFill>
                <a:latin typeface="Segoe UI Symbol"/>
                <a:cs typeface="Segoe UI Symbol"/>
              </a:rPr>
              <a:t>, </a:t>
            </a:r>
            <a:r>
              <a:rPr lang="ru-RU" sz="1400" dirty="0">
                <a:solidFill>
                  <a:srgbClr val="303030"/>
                </a:solidFill>
                <a:latin typeface="Calibri"/>
                <a:cs typeface="Calibri"/>
              </a:rPr>
              <a:t>благоустройства</a:t>
            </a:r>
            <a:r>
              <a:rPr lang="ru-RU" sz="1400" spc="-3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rgbClr val="303030"/>
                </a:solidFill>
                <a:latin typeface="Calibri"/>
                <a:cs typeface="Calibri"/>
              </a:rPr>
              <a:t>территории</a:t>
            </a:r>
            <a:r>
              <a:rPr lang="ru-RU" sz="1400" spc="-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lang="ru-RU" sz="1400" spc="-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lang="ru-RU" sz="1400" spc="-20" dirty="0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lang="ru-RU" sz="1400" spc="-20" dirty="0">
                <a:solidFill>
                  <a:srgbClr val="303030"/>
                </a:solidFill>
                <a:latin typeface="Segoe UI Symbol"/>
                <a:cs typeface="Segoe UI Symbol"/>
              </a:rPr>
              <a:t>.</a:t>
            </a:r>
            <a:r>
              <a:rPr lang="ru-RU" sz="1400" spc="-20" dirty="0">
                <a:solidFill>
                  <a:srgbClr val="303030"/>
                </a:solidFill>
                <a:latin typeface="Calibri"/>
                <a:cs typeface="Calibri"/>
              </a:rPr>
              <a:t>д</a:t>
            </a:r>
            <a:r>
              <a:rPr lang="ru-RU" sz="1400" spc="-20" dirty="0">
                <a:solidFill>
                  <a:srgbClr val="303030"/>
                </a:solidFill>
                <a:latin typeface="Segoe UI Symbol"/>
                <a:cs typeface="Segoe UI Symbol"/>
              </a:rPr>
              <a:t>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1880" y="1068146"/>
            <a:ext cx="4255135" cy="82266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0" dirty="0" err="1">
                <a:solidFill>
                  <a:srgbClr val="DD5D44"/>
                </a:solidFill>
                <a:latin typeface="Calibri"/>
                <a:cs typeface="Calibri"/>
              </a:rPr>
              <a:t>Президентский</a:t>
            </a:r>
            <a:r>
              <a:rPr sz="1600" b="1" spc="175" dirty="0">
                <a:solidFill>
                  <a:srgbClr val="DD5D44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DD5D44"/>
                </a:solidFill>
                <a:latin typeface="Calibri"/>
                <a:cs typeface="Calibri"/>
              </a:rPr>
              <a:t>фонд</a:t>
            </a:r>
            <a:r>
              <a:rPr sz="1600" b="1" spc="180" dirty="0">
                <a:solidFill>
                  <a:srgbClr val="DD5D44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DD5D44"/>
                </a:solidFill>
                <a:latin typeface="Calibri"/>
                <a:cs typeface="Calibri"/>
              </a:rPr>
              <a:t>культурных</a:t>
            </a:r>
            <a:r>
              <a:rPr sz="1600" b="1" spc="270" dirty="0">
                <a:solidFill>
                  <a:srgbClr val="DD5D44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DD5D44"/>
                </a:solidFill>
                <a:latin typeface="Calibri"/>
                <a:cs typeface="Calibri"/>
              </a:rPr>
              <a:t>инициатив</a:t>
            </a:r>
            <a:endParaRPr sz="1600" dirty="0">
              <a:solidFill>
                <a:srgbClr val="DD5D44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spc="-20" dirty="0" err="1">
                <a:solidFill>
                  <a:srgbClr val="DD5D44"/>
                </a:solidFill>
                <a:latin typeface="Calibri"/>
                <a:cs typeface="Calibri"/>
              </a:rPr>
              <a:t>Ф</a:t>
            </a:r>
            <a:r>
              <a:rPr sz="1600" b="1" dirty="0" err="1">
                <a:solidFill>
                  <a:srgbClr val="DD5D44"/>
                </a:solidFill>
                <a:latin typeface="Calibri"/>
                <a:cs typeface="Calibri"/>
              </a:rPr>
              <a:t>онд</a:t>
            </a:r>
            <a:r>
              <a:rPr sz="1600" b="1" spc="75" dirty="0">
                <a:solidFill>
                  <a:srgbClr val="DD5D44"/>
                </a:solidFill>
                <a:latin typeface="Calibri"/>
                <a:cs typeface="Calibri"/>
              </a:rPr>
              <a:t> </a:t>
            </a:r>
            <a:r>
              <a:rPr sz="1600" b="1" spc="45" dirty="0">
                <a:solidFill>
                  <a:srgbClr val="DD5D44"/>
                </a:solidFill>
                <a:latin typeface="Calibri"/>
                <a:cs typeface="Calibri"/>
              </a:rPr>
              <a:t>президентских</a:t>
            </a:r>
            <a:r>
              <a:rPr sz="1600" b="1" spc="185" dirty="0">
                <a:solidFill>
                  <a:srgbClr val="DD5D44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DD5D44"/>
                </a:solidFill>
                <a:latin typeface="Calibri"/>
                <a:cs typeface="Calibri"/>
              </a:rPr>
              <a:t>грантов</a:t>
            </a:r>
            <a:endParaRPr sz="1600" dirty="0">
              <a:solidFill>
                <a:srgbClr val="DD5D44"/>
              </a:solidFill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770"/>
              </a:spcBef>
            </a:pP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Сумма</a:t>
            </a:r>
            <a:r>
              <a:rPr sz="1400" b="1" spc="2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средств</a:t>
            </a:r>
            <a:r>
              <a:rPr sz="1400" b="1" spc="-1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303030"/>
                </a:solidFill>
                <a:latin typeface="Calibri"/>
                <a:cs typeface="Calibri"/>
              </a:rPr>
              <a:t>неограничена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68617" y="243421"/>
            <a:ext cx="11454765" cy="5895975"/>
            <a:chOff x="365759" y="241554"/>
            <a:chExt cx="11454765" cy="5895975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903" y="1141476"/>
              <a:ext cx="227076" cy="2270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79" y="2124455"/>
              <a:ext cx="228600" cy="2286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759" y="5908548"/>
              <a:ext cx="228599" cy="22859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759" y="4128515"/>
              <a:ext cx="228599" cy="2270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07979" y="277368"/>
              <a:ext cx="1312164" cy="6050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17397" y="241554"/>
              <a:ext cx="0" cy="509905"/>
            </a:xfrm>
            <a:custGeom>
              <a:avLst/>
              <a:gdLst/>
              <a:ahLst/>
              <a:cxnLst/>
              <a:rect l="l" t="t" r="r" b="b"/>
              <a:pathLst>
                <a:path h="509905">
                  <a:moveTo>
                    <a:pt x="0" y="0"/>
                  </a:moveTo>
                  <a:lnTo>
                    <a:pt x="0" y="509650"/>
                  </a:lnTo>
                </a:path>
              </a:pathLst>
            </a:custGeom>
            <a:ln w="35052">
              <a:solidFill>
                <a:srgbClr val="EA3D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3379" y="3285743"/>
              <a:ext cx="228600" cy="22860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45058" y="2093213"/>
            <a:ext cx="4893593" cy="4449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2650">
              <a:spcBef>
                <a:spcPts val="95"/>
              </a:spcBef>
            </a:pPr>
            <a:r>
              <a:rPr sz="1600" b="1" spc="50" dirty="0">
                <a:solidFill>
                  <a:srgbClr val="DD5D44"/>
                </a:solidFill>
                <a:latin typeface="Calibri"/>
                <a:cs typeface="Calibri"/>
              </a:rPr>
              <a:t>Грантовый конкурс Министерства по молодежной политике</a:t>
            </a:r>
          </a:p>
          <a:p>
            <a:pPr marL="48260">
              <a:lnSpc>
                <a:spcPct val="100000"/>
              </a:lnSpc>
              <a:spcBef>
                <a:spcPts val="950"/>
              </a:spcBef>
            </a:pP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до</a:t>
            </a:r>
            <a:r>
              <a:rPr sz="1400" b="1" spc="1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spc="-45" dirty="0">
                <a:solidFill>
                  <a:srgbClr val="303030"/>
                </a:solidFill>
                <a:latin typeface="Segoe UI"/>
                <a:cs typeface="Segoe UI"/>
              </a:rPr>
              <a:t>600</a:t>
            </a:r>
            <a:r>
              <a:rPr sz="1400" b="1" spc="-50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303030"/>
                </a:solidFill>
                <a:latin typeface="Calibri"/>
                <a:cs typeface="Calibri"/>
              </a:rPr>
              <a:t>тыс</a:t>
            </a:r>
            <a:r>
              <a:rPr sz="1400" b="1" spc="-1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r>
              <a:rPr sz="1400" b="1" spc="-40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20" dirty="0">
                <a:solidFill>
                  <a:srgbClr val="303030"/>
                </a:solidFill>
                <a:latin typeface="Calibri"/>
                <a:cs typeface="Calibri"/>
              </a:rPr>
              <a:t>руб</a:t>
            </a:r>
            <a:r>
              <a:rPr sz="1400" b="1" spc="-2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endParaRPr sz="1400" dirty="0">
              <a:latin typeface="Segoe UI"/>
              <a:cs typeface="Segoe UI"/>
            </a:endParaRPr>
          </a:p>
          <a:p>
            <a:pPr marL="168275" indent="-120014">
              <a:lnSpc>
                <a:spcPct val="100000"/>
              </a:lnSpc>
              <a:buFont typeface="Segoe UI Symbol"/>
              <a:buChar char="-"/>
              <a:tabLst>
                <a:tab pos="168275" algn="l"/>
              </a:tabLst>
            </a:pP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возраст</a:t>
            </a:r>
            <a:r>
              <a:rPr sz="1400" spc="3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от</a:t>
            </a:r>
            <a:r>
              <a:rPr sz="1400" spc="3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03030"/>
                </a:solidFill>
                <a:latin typeface="Segoe UI Symbol"/>
                <a:cs typeface="Segoe UI Symbol"/>
              </a:rPr>
              <a:t>18</a:t>
            </a:r>
            <a:r>
              <a:rPr sz="1400" spc="-30" dirty="0">
                <a:solidFill>
                  <a:srgbClr val="303030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до</a:t>
            </a:r>
            <a:r>
              <a:rPr sz="1400" spc="5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03030"/>
                </a:solidFill>
                <a:latin typeface="Segoe UI Symbol"/>
                <a:cs typeface="Segoe UI Symbol"/>
              </a:rPr>
              <a:t>35</a:t>
            </a:r>
            <a:r>
              <a:rPr sz="1400" spc="-35" dirty="0">
                <a:solidFill>
                  <a:srgbClr val="303030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303030"/>
                </a:solidFill>
                <a:latin typeface="Calibri"/>
                <a:cs typeface="Calibri"/>
              </a:rPr>
              <a:t>лет</a:t>
            </a:r>
            <a:endParaRPr sz="1400" dirty="0">
              <a:latin typeface="Calibri"/>
              <a:cs typeface="Calibri"/>
            </a:endParaRPr>
          </a:p>
          <a:p>
            <a:pPr marL="12700" marR="882650">
              <a:lnSpc>
                <a:spcPct val="100000"/>
              </a:lnSpc>
              <a:spcBef>
                <a:spcPts val="95"/>
              </a:spcBef>
            </a:pPr>
            <a:r>
              <a:rPr sz="1600" b="1" spc="50" dirty="0">
                <a:solidFill>
                  <a:srgbClr val="DD5D44"/>
                </a:solidFill>
                <a:latin typeface="Calibri"/>
                <a:cs typeface="Calibri"/>
              </a:rPr>
              <a:t>Грантовые </a:t>
            </a:r>
            <a:r>
              <a:rPr sz="1600" b="1" spc="50" dirty="0" err="1">
                <a:solidFill>
                  <a:srgbClr val="DD5D44"/>
                </a:solidFill>
                <a:latin typeface="Calibri"/>
                <a:cs typeface="Calibri"/>
              </a:rPr>
              <a:t>возможности</a:t>
            </a:r>
            <a:r>
              <a:rPr sz="1600" b="1" spc="50" dirty="0">
                <a:solidFill>
                  <a:srgbClr val="DD5D44"/>
                </a:solidFill>
                <a:latin typeface="Calibri"/>
                <a:cs typeface="Calibri"/>
              </a:rPr>
              <a:t> </a:t>
            </a:r>
            <a:r>
              <a:rPr sz="1400" b="1" spc="50" dirty="0">
                <a:solidFill>
                  <a:srgbClr val="DD5D44"/>
                </a:solidFill>
                <a:latin typeface="Calibri"/>
                <a:cs typeface="Calibri"/>
              </a:rPr>
              <a:t>РОСМОЛОДЕЖИ</a:t>
            </a:r>
          </a:p>
          <a:p>
            <a:pPr marL="73025">
              <a:lnSpc>
                <a:spcPct val="100000"/>
              </a:lnSpc>
              <a:spcBef>
                <a:spcPts val="855"/>
              </a:spcBef>
            </a:pP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до</a:t>
            </a:r>
            <a:r>
              <a:rPr sz="1400" b="1" spc="2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303030"/>
                </a:solidFill>
                <a:latin typeface="Segoe UI"/>
                <a:cs typeface="Segoe UI"/>
              </a:rPr>
              <a:t>1</a:t>
            </a:r>
            <a:r>
              <a:rPr sz="1400" b="1" spc="-40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303030"/>
                </a:solidFill>
                <a:latin typeface="Calibri"/>
                <a:cs typeface="Calibri"/>
              </a:rPr>
              <a:t>млн</a:t>
            </a:r>
            <a:r>
              <a:rPr sz="1400" b="1" spc="-1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r>
              <a:rPr sz="1400" b="1" spc="-55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20" dirty="0">
                <a:solidFill>
                  <a:srgbClr val="303030"/>
                </a:solidFill>
                <a:latin typeface="Calibri"/>
                <a:cs typeface="Calibri"/>
              </a:rPr>
              <a:t>руб</a:t>
            </a:r>
            <a:r>
              <a:rPr sz="1400" b="1" spc="-2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endParaRPr sz="1400" dirty="0">
              <a:latin typeface="Segoe UI"/>
              <a:cs typeface="Segoe UI"/>
            </a:endParaRPr>
          </a:p>
          <a:p>
            <a:pPr marL="193040" indent="-120014">
              <a:lnSpc>
                <a:spcPct val="100000"/>
              </a:lnSpc>
              <a:buFont typeface="Segoe UI Symbol"/>
              <a:buChar char="-"/>
              <a:tabLst>
                <a:tab pos="193040" algn="l"/>
              </a:tabLst>
            </a:pP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возраст</a:t>
            </a:r>
            <a:r>
              <a:rPr sz="1400" spc="5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от</a:t>
            </a:r>
            <a:r>
              <a:rPr sz="1400" spc="4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03030"/>
                </a:solidFill>
                <a:latin typeface="Segoe UI Symbol"/>
                <a:cs typeface="Segoe UI Symbol"/>
              </a:rPr>
              <a:t>14</a:t>
            </a:r>
            <a:r>
              <a:rPr sz="1400" spc="-25" dirty="0">
                <a:solidFill>
                  <a:srgbClr val="303030"/>
                </a:solidFill>
                <a:latin typeface="Segoe UI Symbol"/>
                <a:cs typeface="Segoe UI Symbol"/>
              </a:rPr>
              <a:t> </a:t>
            </a: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до</a:t>
            </a:r>
            <a:r>
              <a:rPr sz="1400" spc="6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03030"/>
                </a:solidFill>
                <a:latin typeface="Segoe UI Symbol"/>
                <a:cs typeface="Segoe UI Symbol"/>
              </a:rPr>
              <a:t>35</a:t>
            </a:r>
            <a:r>
              <a:rPr sz="1400" spc="-20" dirty="0">
                <a:solidFill>
                  <a:srgbClr val="303030"/>
                </a:solidFill>
                <a:latin typeface="Segoe UI Symbol"/>
                <a:cs typeface="Segoe UI Symbol"/>
              </a:rPr>
              <a:t> </a:t>
            </a:r>
            <a:r>
              <a:rPr sz="1400" spc="-25" dirty="0">
                <a:solidFill>
                  <a:srgbClr val="303030"/>
                </a:solidFill>
                <a:latin typeface="Calibri"/>
                <a:cs typeface="Calibri"/>
              </a:rPr>
              <a:t>лет</a:t>
            </a:r>
            <a:endParaRPr sz="1400" dirty="0">
              <a:latin typeface="Calibri"/>
              <a:cs typeface="Calibri"/>
            </a:endParaRPr>
          </a:p>
          <a:p>
            <a:pPr marL="12700" marR="882650">
              <a:spcBef>
                <a:spcPts val="95"/>
              </a:spcBef>
            </a:pPr>
            <a:endParaRPr lang="ru-RU" sz="1400" b="1" spc="50" dirty="0">
              <a:solidFill>
                <a:srgbClr val="DD5D44"/>
              </a:solidFill>
              <a:latin typeface="Calibri"/>
              <a:cs typeface="Calibri"/>
            </a:endParaRPr>
          </a:p>
          <a:p>
            <a:pPr marL="12700" marR="882650">
              <a:spcBef>
                <a:spcPts val="95"/>
              </a:spcBef>
            </a:pPr>
            <a:r>
              <a:rPr sz="1400" b="1" spc="50" dirty="0" err="1">
                <a:solidFill>
                  <a:srgbClr val="DD5D44"/>
                </a:solidFill>
                <a:latin typeface="Calibri"/>
                <a:cs typeface="Calibri"/>
              </a:rPr>
              <a:t>Другие</a:t>
            </a:r>
            <a:r>
              <a:rPr sz="1400" b="1" spc="50" dirty="0">
                <a:solidFill>
                  <a:srgbClr val="DD5D44"/>
                </a:solidFill>
                <a:latin typeface="Calibri"/>
                <a:cs typeface="Calibri"/>
              </a:rPr>
              <a:t> направления грантовой поддержки</a:t>
            </a:r>
          </a:p>
          <a:p>
            <a:pPr marL="50800">
              <a:lnSpc>
                <a:spcPct val="100000"/>
              </a:lnSpc>
              <a:spcBef>
                <a:spcPts val="1060"/>
              </a:spcBef>
            </a:pP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до</a:t>
            </a:r>
            <a:r>
              <a:rPr sz="1400" b="1" spc="2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spc="-30" dirty="0">
                <a:solidFill>
                  <a:srgbClr val="303030"/>
                </a:solidFill>
                <a:latin typeface="Segoe UI"/>
                <a:cs typeface="Segoe UI"/>
              </a:rPr>
              <a:t>30</a:t>
            </a:r>
            <a:r>
              <a:rPr sz="1400" b="1" spc="-55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303030"/>
                </a:solidFill>
                <a:latin typeface="Calibri"/>
                <a:cs typeface="Calibri"/>
              </a:rPr>
              <a:t>млн</a:t>
            </a:r>
            <a:r>
              <a:rPr sz="1400" b="1" spc="-1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r>
              <a:rPr sz="1400" b="1" spc="-50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303030"/>
                </a:solidFill>
                <a:latin typeface="Calibri"/>
                <a:cs typeface="Calibri"/>
              </a:rPr>
              <a:t>руб</a:t>
            </a:r>
            <a:r>
              <a:rPr sz="1400" b="1" spc="-1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r>
              <a:rPr sz="1400" b="1" spc="-35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в</a:t>
            </a:r>
            <a:r>
              <a:rPr sz="1400" b="1" spc="3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зависимости</a:t>
            </a:r>
            <a:r>
              <a:rPr sz="1400" b="1" spc="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от</a:t>
            </a:r>
            <a:r>
              <a:rPr sz="1400" b="1" spc="3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303030"/>
                </a:solidFill>
                <a:latin typeface="Calibri"/>
                <a:cs typeface="Calibri"/>
              </a:rPr>
              <a:t>номинации</a:t>
            </a:r>
            <a:endParaRPr sz="1400" dirty="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Фонд содействия</a:t>
            </a:r>
            <a:r>
              <a:rPr sz="1400" spc="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303030"/>
                </a:solidFill>
                <a:latin typeface="Calibri"/>
                <a:cs typeface="Calibri"/>
              </a:rPr>
              <a:t>инновациям</a:t>
            </a:r>
            <a:endParaRPr sz="1400" dirty="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до</a:t>
            </a:r>
            <a:r>
              <a:rPr sz="1400" b="1" spc="2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303030"/>
                </a:solidFill>
                <a:latin typeface="Segoe UI"/>
                <a:cs typeface="Segoe UI"/>
              </a:rPr>
              <a:t>5</a:t>
            </a:r>
            <a:r>
              <a:rPr sz="1400" b="1" spc="-40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303030"/>
                </a:solidFill>
                <a:latin typeface="Calibri"/>
                <a:cs typeface="Calibri"/>
              </a:rPr>
              <a:t>млн</a:t>
            </a:r>
            <a:r>
              <a:rPr sz="1400" b="1" spc="-1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r>
              <a:rPr sz="1400" b="1" spc="-55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20" dirty="0">
                <a:solidFill>
                  <a:srgbClr val="303030"/>
                </a:solidFill>
                <a:latin typeface="Calibri"/>
                <a:cs typeface="Calibri"/>
              </a:rPr>
              <a:t>руб</a:t>
            </a:r>
            <a:r>
              <a:rPr sz="1400" b="1" spc="-2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endParaRPr sz="1400" dirty="0">
              <a:latin typeface="Segoe UI"/>
              <a:cs typeface="Segoe UI"/>
            </a:endParaRPr>
          </a:p>
          <a:p>
            <a:pPr marL="50800">
              <a:lnSpc>
                <a:spcPct val="100000"/>
              </a:lnSpc>
            </a:pP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Гранты</a:t>
            </a:r>
            <a:r>
              <a:rPr sz="1400" spc="-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Эн</a:t>
            </a:r>
            <a:r>
              <a:rPr sz="1400" dirty="0">
                <a:solidFill>
                  <a:srgbClr val="303030"/>
                </a:solidFill>
                <a:latin typeface="Segoe UI Symbol"/>
                <a:cs typeface="Segoe UI Symbol"/>
              </a:rPr>
              <a:t>+</a:t>
            </a:r>
            <a:r>
              <a:rPr sz="1400" spc="-70" dirty="0">
                <a:solidFill>
                  <a:srgbClr val="303030"/>
                </a:solidFill>
                <a:latin typeface="Segoe UI Symbol"/>
                <a:cs typeface="Segoe UI Symbol"/>
              </a:rPr>
              <a:t> </a:t>
            </a:r>
            <a:r>
              <a:rPr sz="1400" spc="-20" dirty="0">
                <a:solidFill>
                  <a:srgbClr val="303030"/>
                </a:solidFill>
                <a:latin typeface="Segoe UI Symbol"/>
                <a:cs typeface="Segoe UI Symbol"/>
              </a:rPr>
              <a:t>«</a:t>
            </a:r>
            <a:r>
              <a:rPr sz="1400" spc="-20" dirty="0">
                <a:solidFill>
                  <a:srgbClr val="303030"/>
                </a:solidFill>
                <a:latin typeface="Calibri"/>
                <a:cs typeface="Calibri"/>
              </a:rPr>
              <a:t>Города</a:t>
            </a:r>
            <a:r>
              <a:rPr sz="1400" spc="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со</a:t>
            </a:r>
            <a:r>
              <a:rPr sz="1400" spc="10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знаком </a:t>
            </a:r>
            <a:r>
              <a:rPr sz="1400" spc="-25" dirty="0">
                <a:solidFill>
                  <a:srgbClr val="303030"/>
                </a:solidFill>
                <a:latin typeface="Segoe UI Symbol"/>
                <a:cs typeface="Segoe UI Symbol"/>
              </a:rPr>
              <a:t>+»</a:t>
            </a:r>
            <a:endParaRPr sz="1400" dirty="0">
              <a:latin typeface="Segoe UI Symbol"/>
              <a:cs typeface="Segoe UI Symbol"/>
            </a:endParaRPr>
          </a:p>
          <a:p>
            <a:pPr marL="50800">
              <a:lnSpc>
                <a:spcPct val="100000"/>
              </a:lnSpc>
            </a:pP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до</a:t>
            </a:r>
            <a:r>
              <a:rPr sz="1400" b="1" spc="1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spc="-45" dirty="0">
                <a:solidFill>
                  <a:srgbClr val="303030"/>
                </a:solidFill>
                <a:latin typeface="Segoe UI"/>
                <a:cs typeface="Segoe UI"/>
              </a:rPr>
              <a:t>600</a:t>
            </a:r>
            <a:r>
              <a:rPr sz="1400" b="1" spc="-50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303030"/>
                </a:solidFill>
                <a:latin typeface="Calibri"/>
                <a:cs typeface="Calibri"/>
              </a:rPr>
              <a:t>тыс</a:t>
            </a:r>
            <a:r>
              <a:rPr sz="1400" b="1" spc="-1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r>
              <a:rPr sz="1400" b="1" spc="-40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20" dirty="0">
                <a:solidFill>
                  <a:srgbClr val="303030"/>
                </a:solidFill>
                <a:latin typeface="Calibri"/>
                <a:cs typeface="Calibri"/>
              </a:rPr>
              <a:t>руб</a:t>
            </a:r>
            <a:r>
              <a:rPr sz="1400" b="1" spc="-2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endParaRPr sz="1400" dirty="0">
              <a:latin typeface="Segoe UI"/>
              <a:cs typeface="Segoe UI"/>
            </a:endParaRPr>
          </a:p>
          <a:p>
            <a:pPr marL="50800">
              <a:lnSpc>
                <a:spcPct val="100000"/>
              </a:lnSpc>
            </a:pP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Гранты</a:t>
            </a:r>
            <a:r>
              <a:rPr sz="1400" spc="-6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303030"/>
                </a:solidFill>
                <a:latin typeface="Calibri"/>
                <a:cs typeface="Calibri"/>
              </a:rPr>
              <a:t>ИНК</a:t>
            </a:r>
            <a:endParaRPr sz="1400" dirty="0">
              <a:latin typeface="Calibri"/>
              <a:cs typeface="Calibri"/>
            </a:endParaRPr>
          </a:p>
          <a:p>
            <a:pPr marL="12700" marR="882650">
              <a:lnSpc>
                <a:spcPct val="100000"/>
              </a:lnSpc>
              <a:spcBef>
                <a:spcPts val="95"/>
              </a:spcBef>
            </a:pPr>
            <a:r>
              <a:rPr lang="ru-RU" sz="1400" b="1" spc="50" dirty="0">
                <a:solidFill>
                  <a:srgbClr val="DD5D44"/>
                </a:solidFill>
                <a:latin typeface="Calibri"/>
                <a:cs typeface="Calibri"/>
              </a:rPr>
              <a:t>Фонд «</a:t>
            </a:r>
            <a:r>
              <a:rPr sz="1400" b="1" spc="50" dirty="0" err="1">
                <a:solidFill>
                  <a:srgbClr val="DD5D44"/>
                </a:solidFill>
                <a:latin typeface="Calibri"/>
                <a:cs typeface="Calibri"/>
              </a:rPr>
              <a:t>Наше</a:t>
            </a:r>
            <a:r>
              <a:rPr sz="1400" b="1" spc="50" dirty="0">
                <a:solidFill>
                  <a:srgbClr val="DD5D44"/>
                </a:solidFill>
                <a:latin typeface="Calibri"/>
                <a:cs typeface="Calibri"/>
              </a:rPr>
              <a:t> </a:t>
            </a:r>
            <a:r>
              <a:rPr sz="1400" b="1" spc="50" dirty="0" err="1">
                <a:solidFill>
                  <a:srgbClr val="DD5D44"/>
                </a:solidFill>
                <a:latin typeface="Calibri"/>
                <a:cs typeface="Calibri"/>
              </a:rPr>
              <a:t>будущее</a:t>
            </a:r>
            <a:r>
              <a:rPr lang="ru-RU" sz="1400" b="1" spc="50" dirty="0">
                <a:solidFill>
                  <a:srgbClr val="DD5D44"/>
                </a:solidFill>
                <a:latin typeface="Calibri"/>
                <a:cs typeface="Calibri"/>
              </a:rPr>
              <a:t>»</a:t>
            </a:r>
            <a:endParaRPr sz="1400" b="1" spc="50" dirty="0">
              <a:solidFill>
                <a:srgbClr val="DD5D44"/>
              </a:solidFill>
              <a:latin typeface="Calibri"/>
              <a:cs typeface="Calibri"/>
            </a:endParaRPr>
          </a:p>
          <a:p>
            <a:pPr marL="64769">
              <a:lnSpc>
                <a:spcPts val="1510"/>
              </a:lnSpc>
              <a:spcBef>
                <a:spcPts val="550"/>
              </a:spcBef>
            </a:pPr>
            <a:r>
              <a:rPr sz="1400" b="1" dirty="0">
                <a:solidFill>
                  <a:srgbClr val="303030"/>
                </a:solidFill>
                <a:latin typeface="Calibri"/>
                <a:cs typeface="Calibri"/>
              </a:rPr>
              <a:t>до</a:t>
            </a:r>
            <a:r>
              <a:rPr sz="1400" b="1" spc="1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b="1" spc="-45" dirty="0">
                <a:solidFill>
                  <a:srgbClr val="303030"/>
                </a:solidFill>
                <a:latin typeface="Segoe UI"/>
                <a:cs typeface="Segoe UI"/>
              </a:rPr>
              <a:t>500</a:t>
            </a:r>
            <a:r>
              <a:rPr sz="1400" b="1" spc="-50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10" dirty="0">
                <a:solidFill>
                  <a:srgbClr val="303030"/>
                </a:solidFill>
                <a:latin typeface="Calibri"/>
                <a:cs typeface="Calibri"/>
              </a:rPr>
              <a:t>тыс</a:t>
            </a:r>
            <a:r>
              <a:rPr sz="1400" b="1" spc="-1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r>
              <a:rPr sz="1400" b="1" spc="-40" dirty="0">
                <a:solidFill>
                  <a:srgbClr val="303030"/>
                </a:solidFill>
                <a:latin typeface="Segoe UI"/>
                <a:cs typeface="Segoe UI"/>
              </a:rPr>
              <a:t> </a:t>
            </a:r>
            <a:r>
              <a:rPr sz="1400" b="1" spc="-20" dirty="0">
                <a:solidFill>
                  <a:srgbClr val="303030"/>
                </a:solidFill>
                <a:latin typeface="Calibri"/>
                <a:cs typeface="Calibri"/>
              </a:rPr>
              <a:t>руб</a:t>
            </a:r>
            <a:r>
              <a:rPr sz="1400" b="1" spc="-20" dirty="0">
                <a:solidFill>
                  <a:srgbClr val="303030"/>
                </a:solidFill>
                <a:latin typeface="Segoe UI"/>
                <a:cs typeface="Segoe UI"/>
              </a:rPr>
              <a:t>.</a:t>
            </a:r>
            <a:endParaRPr sz="1400" dirty="0">
              <a:latin typeface="Segoe UI"/>
              <a:cs typeface="Segoe UI"/>
            </a:endParaRPr>
          </a:p>
          <a:p>
            <a:pPr marL="185420" indent="-120650">
              <a:lnSpc>
                <a:spcPts val="1510"/>
              </a:lnSpc>
              <a:buFont typeface="Segoe UI Symbol"/>
              <a:buChar char="-"/>
              <a:tabLst>
                <a:tab pos="185420" algn="l"/>
              </a:tabLst>
            </a:pPr>
            <a:r>
              <a:rPr sz="1400" dirty="0">
                <a:solidFill>
                  <a:srgbClr val="303030"/>
                </a:solidFill>
                <a:latin typeface="Calibri"/>
                <a:cs typeface="Calibri"/>
              </a:rPr>
              <a:t>социальные</a:t>
            </a:r>
            <a:r>
              <a:rPr sz="1400" spc="-15" dirty="0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303030"/>
                </a:solidFill>
                <a:latin typeface="Calibri"/>
                <a:cs typeface="Calibri"/>
              </a:rPr>
              <a:t>предприниматели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6" name="object 14"/>
          <p:cNvSpPr txBox="1"/>
          <p:nvPr/>
        </p:nvSpPr>
        <p:spPr>
          <a:xfrm>
            <a:off x="6599795" y="1083765"/>
            <a:ext cx="4255135" cy="671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spcAft>
                <a:spcPts val="1200"/>
              </a:spcAft>
            </a:pPr>
            <a:r>
              <a:rPr lang="ru-RU" b="1" spc="50" dirty="0">
                <a:solidFill>
                  <a:srgbClr val="DD5D44"/>
                </a:solidFill>
                <a:latin typeface="Calibri"/>
                <a:cs typeface="Calibri"/>
              </a:rPr>
              <a:t>Фонд содействия инновациям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  <a:spcAft>
                <a:spcPts val="1200"/>
              </a:spcAft>
            </a:pPr>
            <a:r>
              <a:rPr lang="ru-RU" sz="1400" b="1" dirty="0">
                <a:solidFill>
                  <a:srgbClr val="303030"/>
                </a:solidFill>
                <a:latin typeface="Calibri"/>
                <a:cs typeface="Calibri"/>
              </a:rPr>
              <a:t>до 30 млн рублей в зависимости от номинации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27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16204" y="1141476"/>
            <a:ext cx="227076" cy="227075"/>
          </a:xfrm>
          <a:prstGeom prst="rect">
            <a:avLst/>
          </a:prstGeom>
        </p:spPr>
      </p:pic>
      <p:sp>
        <p:nvSpPr>
          <p:cNvPr id="28" name="object 14"/>
          <p:cNvSpPr txBox="1"/>
          <p:nvPr/>
        </p:nvSpPr>
        <p:spPr>
          <a:xfrm>
            <a:off x="6599795" y="1925695"/>
            <a:ext cx="4255135" cy="671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spcAft>
                <a:spcPts val="1200"/>
              </a:spcAft>
            </a:pPr>
            <a:r>
              <a:rPr lang="ru-RU" b="1" spc="50" dirty="0">
                <a:solidFill>
                  <a:srgbClr val="DD5D44"/>
                </a:solidFill>
                <a:latin typeface="Calibri"/>
                <a:cs typeface="Calibri"/>
              </a:rPr>
              <a:t>Фонд «</a:t>
            </a:r>
            <a:r>
              <a:rPr lang="ru-RU" b="1" spc="50" dirty="0" err="1">
                <a:solidFill>
                  <a:srgbClr val="DD5D44"/>
                </a:solidFill>
                <a:latin typeface="Calibri"/>
                <a:cs typeface="Calibri"/>
              </a:rPr>
              <a:t>Сколково</a:t>
            </a:r>
            <a:r>
              <a:rPr lang="ru-RU" b="1" spc="50" dirty="0">
                <a:solidFill>
                  <a:srgbClr val="DD5D44"/>
                </a:solidFill>
                <a:latin typeface="Calibri"/>
                <a:cs typeface="Calibri"/>
              </a:rPr>
              <a:t>»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  <a:spcAft>
                <a:spcPts val="1200"/>
              </a:spcAft>
            </a:pPr>
            <a:r>
              <a:rPr lang="ru-RU" sz="1400" b="1" dirty="0">
                <a:solidFill>
                  <a:srgbClr val="303030"/>
                </a:solidFill>
                <a:latin typeface="Calibri"/>
                <a:cs typeface="Calibri"/>
              </a:rPr>
              <a:t>до 300 млн рублей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29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16204" y="1983406"/>
            <a:ext cx="227076" cy="2270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1F1B6C8-FEDF-47FE-A23A-16F0E930029B}"/>
              </a:ext>
            </a:extLst>
          </p:cNvPr>
          <p:cNvSpPr txBox="1"/>
          <p:nvPr/>
        </p:nvSpPr>
        <p:spPr>
          <a:xfrm>
            <a:off x="597216" y="243421"/>
            <a:ext cx="4772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irce ExtraBold" panose="020B0802020203020203" pitchFamily="34" charset="-52"/>
              </a:rPr>
              <a:t>ГРАНТОВЫЕ КОНКУРСЫ – НОВЫЙ ВЗГЛЯД НА ВОЗМОЖНОСТИ</a:t>
            </a:r>
            <a:endParaRPr lang="ru-RU" dirty="0">
              <a:solidFill>
                <a:srgbClr val="DD5D44"/>
              </a:solidFill>
              <a:latin typeface="Circe ExtraBold" panose="020B08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38475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3947160"/>
                  </a:moveTo>
                  <a:lnTo>
                    <a:pt x="7528128" y="5922746"/>
                  </a:lnTo>
                  <a:lnTo>
                    <a:pt x="1653667" y="0"/>
                  </a:lnTo>
                  <a:lnTo>
                    <a:pt x="0" y="0"/>
                  </a:lnTo>
                  <a:lnTo>
                    <a:pt x="0" y="6858000"/>
                  </a:lnTo>
                  <a:lnTo>
                    <a:pt x="5320233" y="6858000"/>
                  </a:lnTo>
                  <a:lnTo>
                    <a:pt x="8455774" y="6858000"/>
                  </a:lnTo>
                  <a:lnTo>
                    <a:pt x="12192000" y="6858000"/>
                  </a:lnTo>
                  <a:lnTo>
                    <a:pt x="12192000" y="3947160"/>
                  </a:lnTo>
                  <a:close/>
                </a:path>
              </a:pathLst>
            </a:custGeom>
            <a:solidFill>
              <a:srgbClr val="F8F5ED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927660"/>
              <a:ext cx="11555861" cy="88188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5785" y="6096000"/>
              <a:ext cx="10964289" cy="540118"/>
            </a:xfrm>
            <a:custGeom>
              <a:avLst/>
              <a:gdLst/>
              <a:ahLst/>
              <a:cxnLst/>
              <a:rect l="l" t="t" r="r" b="b"/>
              <a:pathLst>
                <a:path w="6802120" h="889000">
                  <a:moveTo>
                    <a:pt x="6711823" y="0"/>
                  </a:moveTo>
                  <a:lnTo>
                    <a:pt x="89776" y="0"/>
                  </a:lnTo>
                  <a:lnTo>
                    <a:pt x="54831" y="7055"/>
                  </a:lnTo>
                  <a:lnTo>
                    <a:pt x="26295" y="26295"/>
                  </a:lnTo>
                  <a:lnTo>
                    <a:pt x="7055" y="54831"/>
                  </a:lnTo>
                  <a:lnTo>
                    <a:pt x="0" y="89776"/>
                  </a:lnTo>
                  <a:lnTo>
                    <a:pt x="0" y="798715"/>
                  </a:lnTo>
                  <a:lnTo>
                    <a:pt x="7055" y="833660"/>
                  </a:lnTo>
                  <a:lnTo>
                    <a:pt x="26295" y="862196"/>
                  </a:lnTo>
                  <a:lnTo>
                    <a:pt x="54831" y="881436"/>
                  </a:lnTo>
                  <a:lnTo>
                    <a:pt x="89776" y="888491"/>
                  </a:lnTo>
                  <a:lnTo>
                    <a:pt x="6711823" y="888491"/>
                  </a:lnTo>
                  <a:lnTo>
                    <a:pt x="6746748" y="881436"/>
                  </a:lnTo>
                  <a:lnTo>
                    <a:pt x="6775291" y="862196"/>
                  </a:lnTo>
                  <a:lnTo>
                    <a:pt x="6794547" y="833660"/>
                  </a:lnTo>
                  <a:lnTo>
                    <a:pt x="6801611" y="798715"/>
                  </a:lnTo>
                  <a:lnTo>
                    <a:pt x="6801611" y="89776"/>
                  </a:lnTo>
                  <a:lnTo>
                    <a:pt x="6794547" y="54831"/>
                  </a:lnTo>
                  <a:lnTo>
                    <a:pt x="6775291" y="26295"/>
                  </a:lnTo>
                  <a:lnTo>
                    <a:pt x="6746748" y="7055"/>
                  </a:lnTo>
                  <a:lnTo>
                    <a:pt x="6711823" y="0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91795" y="6096000"/>
            <a:ext cx="14160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85" dirty="0">
                <a:solidFill>
                  <a:srgbClr val="EA3D22"/>
                </a:solidFill>
                <a:latin typeface="Segoe UI"/>
                <a:cs typeface="Segoe UI"/>
              </a:rPr>
              <a:t>!</a:t>
            </a:r>
            <a:endParaRPr sz="3200" dirty="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145" y="6250601"/>
            <a:ext cx="10546916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10" dirty="0">
                <a:solidFill>
                  <a:srgbClr val="DD5D44"/>
                </a:solidFill>
                <a:latin typeface="Algerian" panose="04020705040A02060702" pitchFamily="82" charset="0"/>
                <a:cs typeface="Calibri"/>
              </a:rPr>
              <a:t>Грантовое</a:t>
            </a:r>
            <a:r>
              <a:rPr sz="1400" b="1" spc="10" dirty="0">
                <a:solidFill>
                  <a:srgbClr val="DD5D44"/>
                </a:solidFill>
                <a:latin typeface="Algerian" panose="04020705040A02060702" pitchFamily="82" charset="0"/>
                <a:cs typeface="Calibri"/>
              </a:rPr>
              <a:t> </a:t>
            </a:r>
            <a:r>
              <a:rPr sz="1400" b="1" dirty="0" err="1">
                <a:solidFill>
                  <a:srgbClr val="DD5D44"/>
                </a:solidFill>
                <a:latin typeface="Algerian" panose="04020705040A02060702" pitchFamily="82" charset="0"/>
                <a:cs typeface="Calibri"/>
              </a:rPr>
              <a:t>финансирование</a:t>
            </a:r>
            <a:r>
              <a:rPr sz="1400" b="1" spc="10" dirty="0">
                <a:solidFill>
                  <a:srgbClr val="DD5D44"/>
                </a:solidFill>
                <a:latin typeface="Algerian" panose="04020705040A02060702" pitchFamily="82" charset="0"/>
                <a:cs typeface="Calibri"/>
              </a:rPr>
              <a:t> </a:t>
            </a:r>
            <a:r>
              <a:rPr lang="ru-RU" sz="1400" b="1" dirty="0">
                <a:solidFill>
                  <a:srgbClr val="DD5D44"/>
                </a:solidFill>
                <a:latin typeface="Calibri"/>
                <a:cs typeface="Calibri"/>
              </a:rPr>
              <a:t>можно направить на организацию программ</a:t>
            </a:r>
            <a:r>
              <a:rPr lang="ru-RU" sz="1400" b="1" spc="10" dirty="0">
                <a:solidFill>
                  <a:srgbClr val="DD5D44"/>
                </a:solidFill>
                <a:latin typeface="Calibri"/>
                <a:cs typeface="Calibri"/>
              </a:rPr>
              <a:t> </a:t>
            </a:r>
            <a:r>
              <a:rPr lang="ru-RU" sz="1400" b="1" dirty="0">
                <a:solidFill>
                  <a:srgbClr val="DD5D44"/>
                </a:solidFill>
                <a:latin typeface="Calibri"/>
                <a:cs typeface="Calibri"/>
              </a:rPr>
              <a:t>обучений</a:t>
            </a:r>
            <a:r>
              <a:rPr lang="ru-RU" sz="1400" b="1" dirty="0">
                <a:solidFill>
                  <a:srgbClr val="DD5D44"/>
                </a:solidFill>
                <a:latin typeface="Segoe UI Symbol"/>
                <a:cs typeface="Segoe UI Symbol"/>
              </a:rPr>
              <a:t>,</a:t>
            </a:r>
            <a:r>
              <a:rPr lang="ru-RU" sz="1400" b="1" spc="-60" dirty="0">
                <a:solidFill>
                  <a:srgbClr val="DD5D44"/>
                </a:solidFill>
                <a:latin typeface="Segoe UI Symbol"/>
                <a:cs typeface="Segoe UI Symbol"/>
              </a:rPr>
              <a:t> событийных </a:t>
            </a:r>
            <a:r>
              <a:rPr lang="ru-RU" sz="1400" b="1" dirty="0">
                <a:solidFill>
                  <a:srgbClr val="DD5D44"/>
                </a:solidFill>
                <a:latin typeface="Calibri"/>
                <a:cs typeface="Calibri"/>
              </a:rPr>
              <a:t>мероприятий и </a:t>
            </a:r>
            <a:r>
              <a:rPr lang="ru-RU" sz="1400" b="1" spc="-20" dirty="0">
                <a:solidFill>
                  <a:srgbClr val="DD5D44"/>
                </a:solidFill>
                <a:latin typeface="Calibri"/>
                <a:cs typeface="Calibri"/>
              </a:rPr>
              <a:t>т</a:t>
            </a:r>
            <a:r>
              <a:rPr lang="ru-RU" sz="1400" b="1" spc="-20" dirty="0">
                <a:solidFill>
                  <a:srgbClr val="DD5D44"/>
                </a:solidFill>
                <a:latin typeface="Segoe UI Symbol"/>
                <a:cs typeface="Segoe UI Symbol"/>
              </a:rPr>
              <a:t>.</a:t>
            </a:r>
            <a:r>
              <a:rPr lang="ru-RU" sz="1400" b="1" spc="-20" dirty="0">
                <a:solidFill>
                  <a:srgbClr val="DD5D44"/>
                </a:solidFill>
                <a:latin typeface="Calibri"/>
                <a:cs typeface="Calibri"/>
              </a:rPr>
              <a:t>д</a:t>
            </a:r>
            <a:r>
              <a:rPr lang="ru-RU" sz="1400" b="1" spc="-20" dirty="0">
                <a:solidFill>
                  <a:srgbClr val="DD5D44"/>
                </a:solidFill>
                <a:latin typeface="Segoe UI Symbol"/>
                <a:cs typeface="Segoe UI Symbol"/>
              </a:rPr>
              <a:t>.</a:t>
            </a:r>
            <a:endParaRPr sz="1400" b="1" dirty="0">
              <a:solidFill>
                <a:srgbClr val="DD5D44"/>
              </a:solidFill>
              <a:latin typeface="Algerian" panose="04020705040A02060702" pitchFamily="82" charset="0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99872" y="241554"/>
            <a:ext cx="11320780" cy="641350"/>
            <a:chOff x="499872" y="241554"/>
            <a:chExt cx="11320780" cy="641350"/>
          </a:xfrm>
        </p:grpSpPr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07979" y="277368"/>
              <a:ext cx="1312164" cy="605027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17398" y="241554"/>
              <a:ext cx="0" cy="509905"/>
            </a:xfrm>
            <a:custGeom>
              <a:avLst/>
              <a:gdLst/>
              <a:ahLst/>
              <a:cxnLst/>
              <a:rect l="l" t="t" r="r" b="b"/>
              <a:pathLst>
                <a:path h="509905">
                  <a:moveTo>
                    <a:pt x="0" y="0"/>
                  </a:moveTo>
                  <a:lnTo>
                    <a:pt x="0" y="509650"/>
                  </a:lnTo>
                </a:path>
              </a:pathLst>
            </a:custGeom>
            <a:ln w="35052">
              <a:solidFill>
                <a:srgbClr val="EA3D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6200" y="6248400"/>
            <a:ext cx="622300" cy="533400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170212"/>
              </p:ext>
            </p:extLst>
          </p:nvPr>
        </p:nvGraphicFramePr>
        <p:xfrm>
          <a:off x="152400" y="865474"/>
          <a:ext cx="11887200" cy="5081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313641755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4317694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52762156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81374150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15961329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6576725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792805019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098916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97012771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65482379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74035304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50487276"/>
                    </a:ext>
                  </a:extLst>
                </a:gridCol>
              </a:tblGrid>
              <a:tr h="53099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solidFill>
                            <a:srgbClr val="EA3D22"/>
                          </a:solidFill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EA3D2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500" u="none" strike="noStrike" dirty="0">
                          <a:solidFill>
                            <a:srgbClr val="DD5D44"/>
                          </a:solidFill>
                          <a:effectLst/>
                        </a:rPr>
                        <a:t>Культурное</a:t>
                      </a:r>
                      <a:endParaRPr lang="ru-RU" sz="1500" b="1" i="0" u="none" strike="noStrike" dirty="0">
                        <a:solidFill>
                          <a:srgbClr val="DD5D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DD5D44"/>
                          </a:solidFill>
                          <a:effectLst/>
                        </a:rPr>
                        <a:t>Социальное</a:t>
                      </a:r>
                      <a:endParaRPr lang="ru-RU" sz="1500" b="1" i="0" u="none" strike="noStrike" dirty="0">
                        <a:solidFill>
                          <a:srgbClr val="DD5D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DD5D44"/>
                          </a:solidFill>
                          <a:effectLst/>
                        </a:rPr>
                        <a:t>Молодёжное</a:t>
                      </a:r>
                      <a:endParaRPr lang="ru-RU" sz="1500" b="1" i="0" u="none" strike="noStrike" dirty="0">
                        <a:solidFill>
                          <a:srgbClr val="DD5D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9989" marR="3846" marT="3846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DD5D44"/>
                          </a:solidFill>
                          <a:effectLst/>
                        </a:rPr>
                        <a:t>Инновационное</a:t>
                      </a:r>
                      <a:endParaRPr lang="ru-RU" sz="1500" b="1" i="0" u="none" strike="noStrike" dirty="0">
                        <a:solidFill>
                          <a:srgbClr val="DD5D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>
                          <a:solidFill>
                            <a:srgbClr val="DD5D44"/>
                          </a:solidFill>
                          <a:effectLst/>
                        </a:rPr>
                        <a:t>Другое</a:t>
                      </a:r>
                      <a:endParaRPr lang="ru-RU" sz="1500" b="1" i="0" u="none" strike="noStrike" dirty="0">
                        <a:solidFill>
                          <a:srgbClr val="DD5D44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432701"/>
                  </a:ext>
                </a:extLst>
              </a:tr>
              <a:tr h="376358"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ПФКИ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ФПГ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Наше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ЭН+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ИНК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Рос.</a:t>
                      </a:r>
                      <a:b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</a:br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молодёжь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Мин. молодёжи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Движение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ФСИ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solidFill>
                            <a:srgbClr val="333300"/>
                          </a:solidFill>
                          <a:effectLst/>
                        </a:rPr>
                        <a:t>Сколково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solidFill>
                            <a:srgbClr val="333300"/>
                          </a:solidFill>
                          <a:effectLst/>
                        </a:rPr>
                        <a:t>Альфа-банк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390103"/>
                  </a:ext>
                </a:extLst>
              </a:tr>
              <a:tr h="1570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333300"/>
                          </a:solidFill>
                          <a:effectLst/>
                        </a:rPr>
                        <a:t>будущее</a:t>
                      </a:r>
                      <a:endParaRPr lang="ru-RU" sz="1600" b="0" i="0" u="none" strike="noStrike" dirty="0">
                        <a:solidFill>
                          <a:srgbClr val="3333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первых</a:t>
                      </a:r>
                      <a:endParaRPr lang="ru-RU" sz="1600" b="0" i="0" u="none" strike="noStrike" dirty="0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119745"/>
                  </a:ext>
                </a:extLst>
              </a:tr>
              <a:tr h="4427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НКО</a:t>
                      </a:r>
                      <a:endParaRPr lang="ru-RU" sz="1400" b="0" i="0" u="none" strike="noStrike" dirty="0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107547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ИП, ЮЛ</a:t>
                      </a:r>
                      <a:endParaRPr lang="ru-RU" sz="1400" b="0" i="0" u="none" strike="noStrike" dirty="0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07505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Учреждения</a:t>
                      </a:r>
                      <a:endParaRPr lang="ru-RU" sz="1400" b="0" i="0" u="none" strike="noStrike" dirty="0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574856"/>
                  </a:ext>
                </a:extLst>
              </a:tr>
              <a:tr h="285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Молодежь</a:t>
                      </a:r>
                      <a:endParaRPr lang="ru-RU" sz="1400" b="0" i="0" u="none" strike="noStrike" dirty="0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15" marR="3846" marT="384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84319"/>
                  </a:ext>
                </a:extLst>
              </a:tr>
              <a:tr h="307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до 35 лет</a:t>
                      </a:r>
                      <a:endParaRPr lang="ru-RU" sz="1400" b="0" i="0" u="none" strike="noStrike" dirty="0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615" marR="3846" marT="3846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852650"/>
                  </a:ext>
                </a:extLst>
              </a:tr>
              <a:tr h="4737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ТСЖ</a:t>
                      </a:r>
                      <a:endParaRPr lang="ru-RU" sz="1400" b="0" i="0" u="none" strike="noStrike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823179"/>
                  </a:ext>
                </a:extLst>
              </a:tr>
              <a:tr h="3079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Упр.</a:t>
                      </a:r>
                      <a:endParaRPr lang="ru-RU" sz="1400" b="0" i="0" u="none" strike="noStrike" dirty="0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339786"/>
                  </a:ext>
                </a:extLst>
              </a:tr>
              <a:tr h="2851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компании</a:t>
                      </a:r>
                      <a:endParaRPr lang="ru-RU" sz="1400" b="0" i="0" u="none" strike="noStrike" dirty="0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699636"/>
                  </a:ext>
                </a:extLst>
              </a:tr>
              <a:tr h="4488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ТОС</a:t>
                      </a:r>
                      <a:endParaRPr lang="ru-RU" sz="1400" b="0" i="0" u="none" strike="noStrike" dirty="0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081843"/>
                  </a:ext>
                </a:extLst>
              </a:tr>
              <a:tr h="4607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Соц. пред.</a:t>
                      </a:r>
                      <a:endParaRPr lang="ru-RU" sz="1400" b="0" i="0" u="none" strike="noStrike" dirty="0">
                        <a:solidFill>
                          <a:srgbClr val="3030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>
                          <a:effectLst/>
                        </a:rPr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46" marR="3846" marT="3846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>
                          <a:effectLst/>
                        </a:rPr>
                        <a:t>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823059"/>
                  </a:ext>
                </a:extLst>
              </a:tr>
            </a:tbl>
          </a:graphicData>
        </a:graphic>
      </p:graphicFrame>
      <p:cxnSp>
        <p:nvCxnSpPr>
          <p:cNvPr id="38" name="Прямая соединительная линия 37"/>
          <p:cNvCxnSpPr/>
          <p:nvPr/>
        </p:nvCxnSpPr>
        <p:spPr>
          <a:xfrm>
            <a:off x="1143000" y="990600"/>
            <a:ext cx="0" cy="5045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2286000" y="990600"/>
            <a:ext cx="0" cy="5045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6019800" y="990600"/>
            <a:ext cx="0" cy="5045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9220200" y="974535"/>
            <a:ext cx="0" cy="5045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1049000" y="974535"/>
            <a:ext cx="0" cy="5045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52400" y="1371600"/>
            <a:ext cx="11887200" cy="0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52400" y="2057400"/>
            <a:ext cx="11887200" cy="0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152400" y="2438400"/>
            <a:ext cx="11887200" cy="0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152400" y="2895600"/>
            <a:ext cx="11887200" cy="0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152400" y="3352800"/>
            <a:ext cx="11887200" cy="0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152400" y="3962400"/>
            <a:ext cx="11887200" cy="0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52400" y="4419600"/>
            <a:ext cx="11887200" cy="0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152400" y="5029200"/>
            <a:ext cx="11887200" cy="0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52400" y="5486400"/>
            <a:ext cx="11887200" cy="0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3048000" y="1371600"/>
            <a:ext cx="0" cy="4664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4114800" y="1371600"/>
            <a:ext cx="0" cy="4664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029200" y="1371600"/>
            <a:ext cx="0" cy="4664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086600" y="1371600"/>
            <a:ext cx="0" cy="4664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8077200" y="1371600"/>
            <a:ext cx="0" cy="4664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9982200" y="1371600"/>
            <a:ext cx="0" cy="4664265"/>
          </a:xfrm>
          <a:prstGeom prst="line">
            <a:avLst/>
          </a:prstGeom>
          <a:ln>
            <a:solidFill>
              <a:srgbClr val="33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76613" y="2037937"/>
            <a:ext cx="437992" cy="399289"/>
          </a:xfrm>
          <a:prstGeom prst="rect">
            <a:avLst/>
          </a:prstGeom>
        </p:spPr>
      </p:pic>
      <p:pic>
        <p:nvPicPr>
          <p:cNvPr id="65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86058" y="2475326"/>
            <a:ext cx="437992" cy="399289"/>
          </a:xfrm>
          <a:prstGeom prst="rect">
            <a:avLst/>
          </a:prstGeom>
        </p:spPr>
      </p:pic>
      <p:pic>
        <p:nvPicPr>
          <p:cNvPr id="6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86058" y="2914237"/>
            <a:ext cx="437992" cy="399289"/>
          </a:xfrm>
          <a:prstGeom prst="rect">
            <a:avLst/>
          </a:prstGeom>
        </p:spPr>
      </p:pic>
      <p:pic>
        <p:nvPicPr>
          <p:cNvPr id="67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76612" y="5592197"/>
            <a:ext cx="437992" cy="399289"/>
          </a:xfrm>
          <a:prstGeom prst="rect">
            <a:avLst/>
          </a:prstGeom>
        </p:spPr>
      </p:pic>
      <p:pic>
        <p:nvPicPr>
          <p:cNvPr id="68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67212" y="2057400"/>
            <a:ext cx="437992" cy="399289"/>
          </a:xfrm>
          <a:prstGeom prst="rect">
            <a:avLst/>
          </a:prstGeom>
        </p:spPr>
      </p:pic>
      <p:pic>
        <p:nvPicPr>
          <p:cNvPr id="69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72211" y="2066893"/>
            <a:ext cx="437992" cy="399289"/>
          </a:xfrm>
          <a:prstGeom prst="rect">
            <a:avLst/>
          </a:prstGeom>
        </p:spPr>
      </p:pic>
      <p:pic>
        <p:nvPicPr>
          <p:cNvPr id="70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67567" y="2923443"/>
            <a:ext cx="437992" cy="399289"/>
          </a:xfrm>
          <a:prstGeom prst="rect">
            <a:avLst/>
          </a:prstGeom>
        </p:spPr>
      </p:pic>
      <p:pic>
        <p:nvPicPr>
          <p:cNvPr id="71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67646" y="3999326"/>
            <a:ext cx="437992" cy="399289"/>
          </a:xfrm>
          <a:prstGeom prst="rect">
            <a:avLst/>
          </a:prstGeom>
        </p:spPr>
      </p:pic>
      <p:pic>
        <p:nvPicPr>
          <p:cNvPr id="72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91104" y="4524115"/>
            <a:ext cx="437992" cy="399289"/>
          </a:xfrm>
          <a:prstGeom prst="rect">
            <a:avLst/>
          </a:prstGeom>
        </p:spPr>
      </p:pic>
      <p:pic>
        <p:nvPicPr>
          <p:cNvPr id="73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12065" y="5560284"/>
            <a:ext cx="437992" cy="399289"/>
          </a:xfrm>
          <a:prstGeom prst="rect">
            <a:avLst/>
          </a:prstGeom>
        </p:spPr>
      </p:pic>
      <p:pic>
        <p:nvPicPr>
          <p:cNvPr id="74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81940" y="2066893"/>
            <a:ext cx="437992" cy="399289"/>
          </a:xfrm>
          <a:prstGeom prst="rect">
            <a:avLst/>
          </a:prstGeom>
        </p:spPr>
      </p:pic>
      <p:pic>
        <p:nvPicPr>
          <p:cNvPr id="75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81940" y="2933874"/>
            <a:ext cx="437992" cy="399289"/>
          </a:xfrm>
          <a:prstGeom prst="rect">
            <a:avLst/>
          </a:prstGeom>
        </p:spPr>
      </p:pic>
      <p:pic>
        <p:nvPicPr>
          <p:cNvPr id="7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35371" y="5049011"/>
            <a:ext cx="437992" cy="399289"/>
          </a:xfrm>
          <a:prstGeom prst="rect">
            <a:avLst/>
          </a:prstGeom>
        </p:spPr>
      </p:pic>
      <p:pic>
        <p:nvPicPr>
          <p:cNvPr id="77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53412" y="3474931"/>
            <a:ext cx="437992" cy="399289"/>
          </a:xfrm>
          <a:prstGeom prst="rect">
            <a:avLst/>
          </a:prstGeom>
        </p:spPr>
      </p:pic>
      <p:pic>
        <p:nvPicPr>
          <p:cNvPr id="78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7231" y="3488054"/>
            <a:ext cx="437992" cy="399289"/>
          </a:xfrm>
          <a:prstGeom prst="rect">
            <a:avLst/>
          </a:prstGeom>
        </p:spPr>
      </p:pic>
      <p:pic>
        <p:nvPicPr>
          <p:cNvPr id="79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94344" y="2466243"/>
            <a:ext cx="437992" cy="399289"/>
          </a:xfrm>
          <a:prstGeom prst="rect">
            <a:avLst/>
          </a:prstGeom>
        </p:spPr>
      </p:pic>
      <p:pic>
        <p:nvPicPr>
          <p:cNvPr id="80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494422" y="2952337"/>
            <a:ext cx="437992" cy="399289"/>
          </a:xfrm>
          <a:prstGeom prst="rect">
            <a:avLst/>
          </a:prstGeom>
        </p:spPr>
      </p:pic>
      <p:pic>
        <p:nvPicPr>
          <p:cNvPr id="81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544004" y="5556387"/>
            <a:ext cx="437992" cy="399289"/>
          </a:xfrm>
          <a:prstGeom prst="rect">
            <a:avLst/>
          </a:prstGeom>
        </p:spPr>
      </p:pic>
      <p:pic>
        <p:nvPicPr>
          <p:cNvPr id="82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4641" y="2475326"/>
            <a:ext cx="437992" cy="399289"/>
          </a:xfrm>
          <a:prstGeom prst="rect">
            <a:avLst/>
          </a:prstGeom>
        </p:spPr>
      </p:pic>
      <p:pic>
        <p:nvPicPr>
          <p:cNvPr id="83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23144" y="2485818"/>
            <a:ext cx="437992" cy="399289"/>
          </a:xfrm>
          <a:prstGeom prst="rect">
            <a:avLst/>
          </a:prstGeom>
        </p:spPr>
      </p:pic>
      <p:pic>
        <p:nvPicPr>
          <p:cNvPr id="84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72601" y="2495724"/>
            <a:ext cx="437992" cy="399289"/>
          </a:xfrm>
          <a:prstGeom prst="rect">
            <a:avLst/>
          </a:prstGeom>
        </p:spPr>
      </p:pic>
      <p:pic>
        <p:nvPicPr>
          <p:cNvPr id="85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91808" y="3465926"/>
            <a:ext cx="437992" cy="399289"/>
          </a:xfrm>
          <a:prstGeom prst="rect">
            <a:avLst/>
          </a:prstGeom>
        </p:spPr>
      </p:pic>
      <p:pic>
        <p:nvPicPr>
          <p:cNvPr id="86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46264" y="5600075"/>
            <a:ext cx="437992" cy="399289"/>
          </a:xfrm>
          <a:prstGeom prst="rect">
            <a:avLst/>
          </a:prstGeom>
        </p:spPr>
      </p:pic>
      <p:pic>
        <p:nvPicPr>
          <p:cNvPr id="87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48799" y="5543580"/>
            <a:ext cx="437992" cy="399289"/>
          </a:xfrm>
          <a:prstGeom prst="rect">
            <a:avLst/>
          </a:prstGeom>
        </p:spPr>
      </p:pic>
      <p:pic>
        <p:nvPicPr>
          <p:cNvPr id="88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11187" y="5564223"/>
            <a:ext cx="437992" cy="399289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1F1B6C8-FEDF-47FE-A23A-16F0E930029B}"/>
              </a:ext>
            </a:extLst>
          </p:cNvPr>
          <p:cNvSpPr txBox="1"/>
          <p:nvPr/>
        </p:nvSpPr>
        <p:spPr>
          <a:xfrm>
            <a:off x="563204" y="378021"/>
            <a:ext cx="6072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irce ExtraBold" panose="020B0802020203020203" pitchFamily="34" charset="-52"/>
              </a:rPr>
              <a:t>ГРАНТОВЫЕ КОНКУРСЫ: НАПРАВЛЕНИЯ </a:t>
            </a:r>
            <a:endParaRPr lang="ru-RU" dirty="0">
              <a:solidFill>
                <a:srgbClr val="DD5D44"/>
              </a:solidFill>
              <a:latin typeface="Circe ExtraBold" panose="020B0802020203020203" pitchFamily="34" charset="-52"/>
            </a:endParaRPr>
          </a:p>
        </p:txBody>
      </p:sp>
      <p:pic>
        <p:nvPicPr>
          <p:cNvPr id="63" name="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60744" y="2037430"/>
            <a:ext cx="437992" cy="3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75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BF40FD5-0072-4E04-A28E-026380CB30D7}"/>
              </a:ext>
            </a:extLst>
          </p:cNvPr>
          <p:cNvSpPr/>
          <p:nvPr/>
        </p:nvSpPr>
        <p:spPr>
          <a:xfrm>
            <a:off x="0" y="2988860"/>
            <a:ext cx="12192000" cy="3869139"/>
          </a:xfrm>
          <a:prstGeom prst="rect">
            <a:avLst/>
          </a:prstGeom>
          <a:solidFill>
            <a:srgbClr val="DD5D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CE87E6-382A-AFBB-C58E-9775AC2C70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669" y="4325871"/>
            <a:ext cx="2027548" cy="2027548"/>
          </a:xfrm>
          <a:prstGeom prst="roundRect">
            <a:avLst/>
          </a:prstGeom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919031-63D9-C710-2489-5D1976B7DCB6}"/>
              </a:ext>
            </a:extLst>
          </p:cNvPr>
          <p:cNvSpPr txBox="1"/>
          <p:nvPr/>
        </p:nvSpPr>
        <p:spPr>
          <a:xfrm>
            <a:off x="4937466" y="3606818"/>
            <a:ext cx="2027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 algn="ctr">
              <a:defRPr sz="1600">
                <a:solidFill>
                  <a:schemeClr val="tx1">
                    <a:lumMod val="95000"/>
                    <a:lumOff val="5000"/>
                  </a:schemeClr>
                </a:solidFill>
                <a:latin typeface="Circe" panose="020B0502020203020203" pitchFamily="34" charset="-52"/>
                <a:cs typeface="Lato Light"/>
              </a:defRPr>
            </a:lvl1pPr>
          </a:lstStyle>
          <a:p>
            <a:r>
              <a:rPr lang="ru-RU" dirty="0">
                <a:solidFill>
                  <a:srgbClr val="313131"/>
                </a:solidFill>
              </a:rPr>
              <a:t>Сайт Центра </a:t>
            </a:r>
            <a:br>
              <a:rPr lang="ru-RU" dirty="0">
                <a:solidFill>
                  <a:srgbClr val="313131"/>
                </a:solidFill>
              </a:rPr>
            </a:br>
            <a:r>
              <a:rPr lang="ru-RU" dirty="0">
                <a:solidFill>
                  <a:srgbClr val="313131"/>
                </a:solidFill>
              </a:rPr>
              <a:t>«Мой бизнес»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0AB829B-DF4B-5644-C734-02090D4FA37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300" y="4319029"/>
            <a:ext cx="2041233" cy="2041233"/>
          </a:xfrm>
          <a:prstGeom prst="roundRect">
            <a:avLst/>
          </a:prstGeom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B81EE46-A913-4330-8D92-859446A3F643}"/>
              </a:ext>
            </a:extLst>
          </p:cNvPr>
          <p:cNvSpPr txBox="1"/>
          <p:nvPr/>
        </p:nvSpPr>
        <p:spPr>
          <a:xfrm>
            <a:off x="8574677" y="3612823"/>
            <a:ext cx="2371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 algn="ctr">
              <a:defRPr sz="1600">
                <a:solidFill>
                  <a:schemeClr val="tx1">
                    <a:lumMod val="95000"/>
                    <a:lumOff val="5000"/>
                  </a:schemeClr>
                </a:solidFill>
                <a:latin typeface="Circe" panose="020B0502020203020203" pitchFamily="34" charset="-52"/>
                <a:cs typeface="Lato Light"/>
              </a:defRPr>
            </a:lvl1pPr>
          </a:lstStyle>
          <a:p>
            <a:r>
              <a:rPr lang="ru-RU" dirty="0">
                <a:solidFill>
                  <a:srgbClr val="313131"/>
                </a:solidFill>
              </a:rPr>
              <a:t>Телеграм-канал</a:t>
            </a:r>
            <a:br>
              <a:rPr lang="ru-RU" dirty="0">
                <a:solidFill>
                  <a:srgbClr val="313131"/>
                </a:solidFill>
              </a:rPr>
            </a:br>
            <a:r>
              <a:rPr lang="ru-RU" dirty="0">
                <a:solidFill>
                  <a:srgbClr val="313131"/>
                </a:solidFill>
              </a:rPr>
              <a:t>Центра «Мой бизнес»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24BF983-77A4-0A8F-A567-4F330A049F0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038" y="4325871"/>
            <a:ext cx="2027548" cy="2027548"/>
          </a:xfrm>
          <a:prstGeom prst="roundRect">
            <a:avLst/>
          </a:prstGeom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46E2668-40C7-DDDB-5C4E-C476F2C29065}"/>
              </a:ext>
            </a:extLst>
          </p:cNvPr>
          <p:cNvSpPr txBox="1"/>
          <p:nvPr/>
        </p:nvSpPr>
        <p:spPr>
          <a:xfrm>
            <a:off x="1006292" y="3278425"/>
            <a:ext cx="24130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rgbClr val="313131"/>
                </a:solidFill>
                <a:latin typeface="Circe" panose="020B0502020203020203" pitchFamily="34" charset="-52"/>
                <a:cs typeface="Lato Light"/>
              </a:rPr>
              <a:t>Телеграм-канал директора Центра </a:t>
            </a:r>
            <a:br>
              <a:rPr lang="ru-RU" sz="1600" dirty="0">
                <a:solidFill>
                  <a:srgbClr val="313131"/>
                </a:solidFill>
                <a:latin typeface="Circe" panose="020B0502020203020203" pitchFamily="34" charset="-52"/>
                <a:cs typeface="Lato Light"/>
              </a:rPr>
            </a:br>
            <a:r>
              <a:rPr lang="ru-RU" sz="1600" dirty="0">
                <a:solidFill>
                  <a:srgbClr val="313131"/>
                </a:solidFill>
                <a:latin typeface="Circe" panose="020B0502020203020203" pitchFamily="34" charset="-52"/>
                <a:cs typeface="Lato Light"/>
              </a:rPr>
              <a:t>«Мой бизнес» Окладниковой Д. Р.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7F2EF94-E283-7236-287E-45A137C2CC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4605" y="333375"/>
            <a:ext cx="812433" cy="3850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919031-63D9-C710-2489-5D1976B7DCB6}"/>
              </a:ext>
            </a:extLst>
          </p:cNvPr>
          <p:cNvSpPr txBox="1"/>
          <p:nvPr/>
        </p:nvSpPr>
        <p:spPr>
          <a:xfrm>
            <a:off x="1637681" y="836712"/>
            <a:ext cx="8747524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>
              <a:lnSpc>
                <a:spcPct val="80000"/>
              </a:lnSpc>
              <a:defRPr sz="3200" b="1">
                <a:solidFill>
                  <a:srgbClr val="313131"/>
                </a:solidFill>
                <a:latin typeface="Circe Bold" panose="020B0602020203020203" pitchFamily="34" charset="-52"/>
              </a:defRPr>
            </a:lvl1pPr>
          </a:lstStyle>
          <a:p>
            <a:pPr algn="ctr"/>
            <a:r>
              <a:rPr lang="ru-RU" dirty="0"/>
              <a:t>Для подробной консультации</a:t>
            </a:r>
            <a:br>
              <a:rPr lang="ru-RU" dirty="0"/>
            </a:br>
            <a:r>
              <a:rPr lang="ru-RU" dirty="0"/>
              <a:t>по услугам Центра «Мой бизнес»</a:t>
            </a:r>
            <a:br>
              <a:rPr lang="ru-RU" dirty="0"/>
            </a:br>
            <a:r>
              <a:rPr lang="ru-RU" dirty="0"/>
              <a:t>свяжитесь с нами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3189365" y="2205710"/>
            <a:ext cx="5813270" cy="369332"/>
            <a:chOff x="1978926" y="2518985"/>
            <a:chExt cx="5813270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919031-63D9-C710-2489-5D1976B7DCB6}"/>
                </a:ext>
              </a:extLst>
            </p:cNvPr>
            <p:cNvSpPr txBox="1"/>
            <p:nvPr/>
          </p:nvSpPr>
          <p:spPr>
            <a:xfrm>
              <a:off x="1978926" y="2518985"/>
              <a:ext cx="32202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lvl="0">
                <a:defRPr lang="ru-RU"/>
              </a:defPPr>
              <a:lvl1pPr algn="ctr">
                <a:defRPr sz="1600">
                  <a:solidFill>
                    <a:schemeClr val="tx1">
                      <a:lumMod val="95000"/>
                      <a:lumOff val="5000"/>
                    </a:schemeClr>
                  </a:solidFill>
                  <a:latin typeface="Circe" panose="020B0502020203020203" pitchFamily="34" charset="-52"/>
                  <a:cs typeface="Lato Light"/>
                </a:defRPr>
              </a:lvl1pPr>
            </a:lstStyle>
            <a:p>
              <a:r>
                <a:rPr lang="ru-RU" sz="1800" dirty="0">
                  <a:solidFill>
                    <a:srgbClr val="313131"/>
                  </a:solidFill>
                  <a:latin typeface="Circe Bold" panose="020B0602020203020203" pitchFamily="34" charset="-52"/>
                </a:rPr>
                <a:t>8 (3952) 202-102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C919031-63D9-C710-2489-5D1976B7DCB6}"/>
                </a:ext>
              </a:extLst>
            </p:cNvPr>
            <p:cNvSpPr txBox="1"/>
            <p:nvPr/>
          </p:nvSpPr>
          <p:spPr>
            <a:xfrm>
              <a:off x="5764648" y="2518985"/>
              <a:ext cx="20275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algn="ctr">
                <a:defRPr sz="1800">
                  <a:solidFill>
                    <a:schemeClr val="bg1"/>
                  </a:solidFill>
                  <a:latin typeface="Circe Bold" panose="020B0602020203020203" pitchFamily="34" charset="-52"/>
                  <a:cs typeface="Lato Light"/>
                </a:defRPr>
              </a:lvl1pPr>
            </a:lstStyle>
            <a:p>
              <a:r>
                <a:rPr lang="en-US" dirty="0">
                  <a:solidFill>
                    <a:srgbClr val="313131"/>
                  </a:solidFill>
                </a:rPr>
                <a:t>https://mb38.ru/</a:t>
              </a:r>
              <a:endParaRPr lang="ru-RU" dirty="0">
                <a:solidFill>
                  <a:srgbClr val="31313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33616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12424</TotalTime>
  <Words>619</Words>
  <Application>Microsoft Office PowerPoint</Application>
  <PresentationFormat>Широкоэкранный</PresentationFormat>
  <Paragraphs>221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2" baseType="lpstr">
      <vt:lpstr>Segoe UI</vt:lpstr>
      <vt:lpstr>Lucida Sans Unicode</vt:lpstr>
      <vt:lpstr>Calibri</vt:lpstr>
      <vt:lpstr>Arial</vt:lpstr>
      <vt:lpstr>Circe</vt:lpstr>
      <vt:lpstr>Circe ExtraBold</vt:lpstr>
      <vt:lpstr>Arial MT</vt:lpstr>
      <vt:lpstr>Circe Bold</vt:lpstr>
      <vt:lpstr>Century Gothic</vt:lpstr>
      <vt:lpstr>Algerian</vt:lpstr>
      <vt:lpstr>Segoe UI Symbol</vt:lpstr>
      <vt:lpstr>Microsoft Sans Serif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Храмова Ирина Геннадьевна</cp:lastModifiedBy>
  <cp:revision>151</cp:revision>
  <cp:lastPrinted>2026-04-15T08:48:06Z</cp:lastPrinted>
  <dcterms:created xsi:type="dcterms:W3CDTF">2025-11-08T07:49:48Z</dcterms:created>
  <dcterms:modified xsi:type="dcterms:W3CDTF">2026-04-15T09:14:00Z</dcterms:modified>
</cp:coreProperties>
</file>