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487" r:id="rId3"/>
    <p:sldId id="488" r:id="rId4"/>
    <p:sldId id="489" r:id="rId5"/>
    <p:sldId id="490" r:id="rId6"/>
    <p:sldId id="491" r:id="rId7"/>
    <p:sldId id="266" r:id="rId8"/>
    <p:sldId id="492" r:id="rId9"/>
    <p:sldId id="493" r:id="rId10"/>
    <p:sldId id="494" r:id="rId11"/>
    <p:sldId id="495" r:id="rId12"/>
    <p:sldId id="496" r:id="rId13"/>
    <p:sldId id="530" r:id="rId14"/>
    <p:sldId id="531" r:id="rId15"/>
    <p:sldId id="536" r:id="rId16"/>
    <p:sldId id="537" r:id="rId17"/>
    <p:sldId id="538" r:id="rId18"/>
    <p:sldId id="539" r:id="rId19"/>
    <p:sldId id="542" r:id="rId20"/>
  </p:sldIdLst>
  <p:sldSz cx="12192000" cy="6858000"/>
  <p:notesSz cx="6797675" cy="9929813"/>
  <p:embeddedFontLst>
    <p:embeddedFont>
      <p:font typeface="Arial Unicode" panose="020B0604020202020204" charset="0"/>
      <p:regular r:id="rId23"/>
    </p:embeddedFont>
    <p:embeddedFont>
      <p:font typeface="Arial Unicode Bold" panose="020B0604020202020204" charset="0"/>
      <p:regular r:id="rId24"/>
    </p:embeddedFont>
    <p:embeddedFont>
      <p:font typeface="Circe" panose="020B0604020202020204" charset="-52"/>
      <p:regular r:id="rId25"/>
    </p:embeddedFont>
  </p:embeddedFontLst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">
          <p15:clr>
            <a:srgbClr val="A4A3A4"/>
          </p15:clr>
        </p15:guide>
        <p15:guide id="2" pos="3840">
          <p15:clr>
            <a:srgbClr val="A4A3A4"/>
          </p15:clr>
        </p15:guide>
        <p15:guide id="3" pos="234">
          <p15:clr>
            <a:srgbClr val="A4A3A4"/>
          </p15:clr>
        </p15:guide>
        <p15:guide id="4" pos="7469" userDrawn="1">
          <p15:clr>
            <a:srgbClr val="A4A3A4"/>
          </p15:clr>
        </p15:guide>
        <p15:guide id="5" orient="horz" pos="4088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Храмова Ирина Геннадьевна" initials="ХИГ" lastIdx="2" clrIdx="0">
    <p:extLst>
      <p:ext uri="{19B8F6BF-5375-455C-9EA6-DF929625EA0E}">
        <p15:presenceInfo xmlns:p15="http://schemas.microsoft.com/office/powerpoint/2012/main" userId="S-1-5-21-2170477804-1131543203-2309311957-16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7709"/>
    <a:srgbClr val="FCFFEE"/>
    <a:srgbClr val="C0E399"/>
    <a:srgbClr val="639729"/>
    <a:srgbClr val="82C11B"/>
    <a:srgbClr val="ED5539"/>
    <a:srgbClr val="EED8C2"/>
    <a:srgbClr val="D8EEC0"/>
    <a:srgbClr val="E6E6E6"/>
    <a:srgbClr val="F2EC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289" autoAdjust="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>
        <p:guide orient="horz" pos="210"/>
        <p:guide pos="3840"/>
        <p:guide pos="234"/>
        <p:guide pos="7469"/>
        <p:guide orient="horz" pos="4088"/>
        <p:guide orient="horz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Лист1!$B$6</c:f>
              <c:strCache>
                <c:ptCount val="1"/>
                <c:pt idx="0">
                  <c:v>Предельная сумма гранта</c:v>
                </c:pt>
              </c:strCache>
            </c:strRef>
          </c:tx>
          <c:spPr>
            <a:solidFill>
              <a:srgbClr val="82C11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spc="-150" baseline="0">
                    <a:solidFill>
                      <a:srgbClr val="346008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Лист1!$C$5:$F$5</c:f>
              <c:numCache>
                <c:formatCode>#\ ##0.0</c:formatCode>
                <c:ptCount val="4"/>
                <c:pt idx="0">
                  <c:v>5555.5555555555557</c:v>
                </c:pt>
                <c:pt idx="1">
                  <c:v>10000</c:v>
                </c:pt>
                <c:pt idx="2">
                  <c:v>21428.571428571428</c:v>
                </c:pt>
                <c:pt idx="3">
                  <c:v>50000</c:v>
                </c:pt>
              </c:numCache>
            </c:numRef>
          </c:cat>
          <c:val>
            <c:numRef>
              <c:f>Лист1!$C$6:$F$6</c:f>
              <c:numCache>
                <c:formatCode>#\ ##0.0</c:formatCode>
                <c:ptCount val="4"/>
                <c:pt idx="0">
                  <c:v>5000</c:v>
                </c:pt>
                <c:pt idx="1">
                  <c:v>8000</c:v>
                </c:pt>
                <c:pt idx="2">
                  <c:v>15000</c:v>
                </c:pt>
                <c:pt idx="3">
                  <c:v>30000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F8-4A5B-A39D-A07D4EB996D5}"/>
            </c:ext>
          </c:extLst>
        </c:ser>
        <c:ser>
          <c:idx val="1"/>
          <c:order val="1"/>
          <c:tx>
            <c:strRef>
              <c:f>Лист1!$B$7</c:f>
              <c:strCache>
                <c:ptCount val="1"/>
                <c:pt idx="0">
                  <c:v>Минимальная сумма собственных средств</c:v>
                </c:pt>
              </c:strCache>
            </c:strRef>
          </c:tx>
          <c:spPr>
            <a:solidFill>
              <a:srgbClr val="34600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spc="-150" baseline="0">
                    <a:solidFill>
                      <a:srgbClr val="E1F0C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Лист1!$C$5:$F$5</c:f>
              <c:numCache>
                <c:formatCode>#\ ##0.0</c:formatCode>
                <c:ptCount val="4"/>
                <c:pt idx="0">
                  <c:v>5555.5555555555557</c:v>
                </c:pt>
                <c:pt idx="1">
                  <c:v>10000</c:v>
                </c:pt>
                <c:pt idx="2">
                  <c:v>21428.571428571428</c:v>
                </c:pt>
                <c:pt idx="3">
                  <c:v>50000</c:v>
                </c:pt>
              </c:numCache>
            </c:numRef>
          </c:cat>
          <c:val>
            <c:numRef>
              <c:f>Лист1!$C$7:$F$7</c:f>
              <c:numCache>
                <c:formatCode>#\ ##0.0</c:formatCode>
                <c:ptCount val="4"/>
                <c:pt idx="0">
                  <c:v>555.55555555555554</c:v>
                </c:pt>
                <c:pt idx="1">
                  <c:v>2000</c:v>
                </c:pt>
                <c:pt idx="2">
                  <c:v>6428.5714285714284</c:v>
                </c:pt>
                <c:pt idx="3">
                  <c:v>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F8-4A5B-A39D-A07D4EB996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6167615"/>
        <c:axId val="806165695"/>
      </c:barChart>
      <c:catAx>
        <c:axId val="806167615"/>
        <c:scaling>
          <c:orientation val="minMax"/>
        </c:scaling>
        <c:delete val="0"/>
        <c:axPos val="l"/>
        <c:numFmt formatCode="#\ ##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spc="-150" baseline="0">
                <a:solidFill>
                  <a:srgbClr val="34600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806165695"/>
        <c:crosses val="autoZero"/>
        <c:auto val="1"/>
        <c:lblAlgn val="ctr"/>
        <c:lblOffset val="100"/>
        <c:noMultiLvlLbl val="0"/>
      </c:catAx>
      <c:valAx>
        <c:axId val="8061656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spc="-150" baseline="0">
                <a:solidFill>
                  <a:srgbClr val="34600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806167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-150" baseline="0">
              <a:solidFill>
                <a:srgbClr val="34600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spc="-150">
          <a:solidFill>
            <a:srgbClr val="346008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Лист1!$B$6</c:f>
              <c:strCache>
                <c:ptCount val="1"/>
                <c:pt idx="0">
                  <c:v>Предельная сумма гранта</c:v>
                </c:pt>
              </c:strCache>
            </c:strRef>
          </c:tx>
          <c:spPr>
            <a:solidFill>
              <a:srgbClr val="40770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spc="-150" baseline="0">
                    <a:solidFill>
                      <a:srgbClr val="E1F0C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Лист1!$C$5:$F$5</c:f>
              <c:numCache>
                <c:formatCode>#\ ##0.0</c:formatCode>
                <c:ptCount val="4"/>
                <c:pt idx="0">
                  <c:v>6666.7</c:v>
                </c:pt>
                <c:pt idx="1">
                  <c:v>11250</c:v>
                </c:pt>
                <c:pt idx="2">
                  <c:v>22857.1</c:v>
                </c:pt>
                <c:pt idx="3">
                  <c:v>51666.7</c:v>
                </c:pt>
              </c:numCache>
            </c:numRef>
          </c:cat>
          <c:val>
            <c:numRef>
              <c:f>Лист1!$C$6:$F$6</c:f>
              <c:numCache>
                <c:formatCode>#\ ##0.0</c:formatCode>
                <c:ptCount val="4"/>
                <c:pt idx="0">
                  <c:v>6000</c:v>
                </c:pt>
                <c:pt idx="1">
                  <c:v>9000</c:v>
                </c:pt>
                <c:pt idx="2">
                  <c:v>16000</c:v>
                </c:pt>
                <c:pt idx="3">
                  <c:v>31000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F8-4A5B-A39D-A07D4EB996D5}"/>
            </c:ext>
          </c:extLst>
        </c:ser>
        <c:ser>
          <c:idx val="1"/>
          <c:order val="1"/>
          <c:tx>
            <c:strRef>
              <c:f>Лист1!$B$7</c:f>
              <c:strCache>
                <c:ptCount val="1"/>
                <c:pt idx="0">
                  <c:v>Минимальная сумма собственных средств</c:v>
                </c:pt>
              </c:strCache>
            </c:strRef>
          </c:tx>
          <c:spPr>
            <a:solidFill>
              <a:srgbClr val="CAE4A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spc="-150" baseline="0">
                    <a:solidFill>
                      <a:srgbClr val="407709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Лист1!$C$5:$F$5</c:f>
              <c:numCache>
                <c:formatCode>#\ ##0.0</c:formatCode>
                <c:ptCount val="4"/>
                <c:pt idx="0">
                  <c:v>6666.7</c:v>
                </c:pt>
                <c:pt idx="1">
                  <c:v>11250</c:v>
                </c:pt>
                <c:pt idx="2">
                  <c:v>22857.1</c:v>
                </c:pt>
                <c:pt idx="3">
                  <c:v>51666.7</c:v>
                </c:pt>
              </c:numCache>
            </c:numRef>
          </c:cat>
          <c:val>
            <c:numRef>
              <c:f>Лист1!$C$7:$F$7</c:f>
              <c:numCache>
                <c:formatCode>#\ ##0.0</c:formatCode>
                <c:ptCount val="4"/>
                <c:pt idx="0">
                  <c:v>666.7</c:v>
                </c:pt>
                <c:pt idx="1">
                  <c:v>2250</c:v>
                </c:pt>
                <c:pt idx="2">
                  <c:v>6857.1</c:v>
                </c:pt>
                <c:pt idx="3">
                  <c:v>20666.7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F8-4A5B-A39D-A07D4EB996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6167615"/>
        <c:axId val="806165695"/>
      </c:barChart>
      <c:catAx>
        <c:axId val="806167615"/>
        <c:scaling>
          <c:orientation val="minMax"/>
        </c:scaling>
        <c:delete val="0"/>
        <c:axPos val="l"/>
        <c:numFmt formatCode="#\ ##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spc="-150" baseline="0">
                <a:solidFill>
                  <a:srgbClr val="34600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806165695"/>
        <c:crosses val="autoZero"/>
        <c:auto val="1"/>
        <c:lblAlgn val="ctr"/>
        <c:lblOffset val="100"/>
        <c:noMultiLvlLbl val="0"/>
      </c:catAx>
      <c:valAx>
        <c:axId val="8061656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spc="-150" baseline="0">
                <a:solidFill>
                  <a:srgbClr val="34600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806167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-150" baseline="0">
              <a:solidFill>
                <a:srgbClr val="34600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spc="-150">
          <a:solidFill>
            <a:srgbClr val="346008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/>
              <a:t>на разведение КРС и (или) МРС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Лист1!$B$57</c:f>
              <c:strCache>
                <c:ptCount val="1"/>
                <c:pt idx="0">
                  <c:v>на разведение КРС и (или) МРС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6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60B-4256-B954-918B2EEB443C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60B-4256-B954-918B2EEB443C}"/>
              </c:ext>
            </c:extLst>
          </c:dPt>
          <c:dPt>
            <c:idx val="2"/>
            <c:bubble3D val="0"/>
            <c:spPr>
              <a:solidFill>
                <a:schemeClr val="accent6">
                  <a:tint val="6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60B-4256-B954-918B2EEB443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6666,67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81764206583671"/>
                      <c:h val="0.123551496523176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560B-4256-B954-918B2EEB443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6000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60B-4256-B954-918B2EEB443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666,67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60B-4256-B954-918B2EEB44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Лист1!$C$56:$E$56</c:f>
              <c:strCache>
                <c:ptCount val="3"/>
                <c:pt idx="0">
                  <c:v>Стоимость проекта грантополучателя</c:v>
                </c:pt>
                <c:pt idx="1">
                  <c:v>Сумма гранта</c:v>
                </c:pt>
                <c:pt idx="2">
                  <c:v>Минимальная сумма собственных средств</c:v>
                </c:pt>
              </c:strCache>
            </c:strRef>
          </c:cat>
          <c:val>
            <c:numRef>
              <c:f>Лист1!$C$57:$E$57</c:f>
              <c:numCache>
                <c:formatCode>#\ ##0.0</c:formatCode>
                <c:ptCount val="3"/>
                <c:pt idx="0">
                  <c:v>7777.7777777777774</c:v>
                </c:pt>
                <c:pt idx="1">
                  <c:v>7000</c:v>
                </c:pt>
                <c:pt idx="2">
                  <c:v>777.77777777777783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60B-4256-B954-918B2EEB4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6.6890992942448088E-2"/>
          <c:y val="0.65135518804732351"/>
          <c:w val="0.8776647215604052"/>
          <c:h val="0.333077971955042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-150" baseline="0">
              <a:solidFill>
                <a:srgbClr val="82C11B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1309524810316652"/>
          <c:w val="1"/>
          <c:h val="0.38049812578316511"/>
        </c:manualLayout>
      </c:layout>
      <c:pie3DChart>
        <c:varyColors val="1"/>
        <c:ser>
          <c:idx val="0"/>
          <c:order val="0"/>
          <c:tx>
            <c:strRef>
              <c:f>Лист1!$B$58</c:f>
              <c:strCache>
                <c:ptCount val="1"/>
                <c:pt idx="0">
                  <c:v>на иные виды деятельности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6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ECD-4C96-ACCD-FEB1B7ADAE40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ECD-4C96-ACCD-FEB1B7ADAE40}"/>
              </c:ext>
            </c:extLst>
          </c:dPt>
          <c:dPt>
            <c:idx val="2"/>
            <c:bubble3D val="0"/>
            <c:spPr>
              <a:solidFill>
                <a:schemeClr val="accent6">
                  <a:tint val="6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ECD-4C96-ACCD-FEB1B7ADAE40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803183005322053"/>
                      <c:h val="7.092393192846907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ECD-4C96-ACCD-FEB1B7ADAE40}"/>
                </c:ext>
              </c:extLst>
            </c:dLbl>
            <c:dLbl>
              <c:idx val="1"/>
              <c:layout>
                <c:manualLayout>
                  <c:x val="0.18146013540506223"/>
                  <c:y val="-2.5704426944006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09148864086582"/>
                      <c:h val="0.130219841437060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ECD-4C96-ACCD-FEB1B7ADAE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Лист1!$C$56:$E$56</c:f>
              <c:strCache>
                <c:ptCount val="3"/>
                <c:pt idx="0">
                  <c:v>Стоимость проекта грантополучателя</c:v>
                </c:pt>
                <c:pt idx="1">
                  <c:v>Сумма гранта</c:v>
                </c:pt>
                <c:pt idx="2">
                  <c:v>Минимальная сумма собственных средств</c:v>
                </c:pt>
              </c:strCache>
            </c:strRef>
          </c:cat>
          <c:val>
            <c:numRef>
              <c:f>Лист1!$C$58:$E$58</c:f>
              <c:numCache>
                <c:formatCode>#\ ##0.0</c:formatCode>
                <c:ptCount val="3"/>
                <c:pt idx="0">
                  <c:v>4444.4399999999996</c:v>
                </c:pt>
                <c:pt idx="1">
                  <c:v>4000</c:v>
                </c:pt>
                <c:pt idx="2">
                  <c:v>444.44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ECD-4C96-ACCD-FEB1B7ADAE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spc="-150" baseline="0">
                <a:solidFill>
                  <a:srgbClr val="40770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4.575421701691227E-2"/>
          <c:y val="0.83292646469950371"/>
          <c:w val="0.93696725911672607"/>
          <c:h val="0.164384556244150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800" b="0" i="0" u="none" strike="noStrike" kern="1200" spc="-150" baseline="0">
              <a:solidFill>
                <a:srgbClr val="407709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pPr>
            <a:r>
              <a:rPr lang="ru-RU" dirty="0">
                <a:latin typeface="Arial" panose="020B0604020202020204" pitchFamily="34" charset="0"/>
                <a:ea typeface="Inter" panose="02000503000000020004" pitchFamily="50" charset="0"/>
                <a:cs typeface="Arial" panose="020B0604020202020204" pitchFamily="34" charset="0"/>
              </a:rPr>
              <a:t>Грант «Агротуризм» на реализацию проекта сельского туризма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Лист1!$B$63</c:f>
              <c:strCache>
                <c:ptCount val="1"/>
                <c:pt idx="0">
                  <c:v>Предельная сумма гранта</c:v>
                </c:pt>
              </c:strCache>
            </c:strRef>
          </c:tx>
          <c:spPr>
            <a:solidFill>
              <a:srgbClr val="63972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Лист1!$C$62:$F$62</c:f>
              <c:numCache>
                <c:formatCode>#\ ##0.0</c:formatCode>
                <c:ptCount val="4"/>
                <c:pt idx="0">
                  <c:v>3333.333333333333</c:v>
                </c:pt>
                <c:pt idx="1">
                  <c:v>5882.3529411764712</c:v>
                </c:pt>
                <c:pt idx="2">
                  <c:v>10000</c:v>
                </c:pt>
                <c:pt idx="3">
                  <c:v>13333.333333333334</c:v>
                </c:pt>
              </c:numCache>
            </c:numRef>
          </c:cat>
          <c:val>
            <c:numRef>
              <c:f>Лист1!$C$63:$F$63</c:f>
              <c:numCache>
                <c:formatCode>#\ ##0.0</c:formatCode>
                <c:ptCount val="4"/>
                <c:pt idx="0">
                  <c:v>3000</c:v>
                </c:pt>
                <c:pt idx="1">
                  <c:v>5000</c:v>
                </c:pt>
                <c:pt idx="2">
                  <c:v>8000</c:v>
                </c:pt>
                <c:pt idx="3">
                  <c:v>10000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B4-4AC3-96C2-84A68292EC96}"/>
            </c:ext>
          </c:extLst>
        </c:ser>
        <c:ser>
          <c:idx val="1"/>
          <c:order val="1"/>
          <c:tx>
            <c:strRef>
              <c:f>Лист1!$B$64</c:f>
              <c:strCache>
                <c:ptCount val="1"/>
                <c:pt idx="0">
                  <c:v>Минимальная сумма собственных средств</c:v>
                </c:pt>
              </c:strCache>
            </c:strRef>
          </c:tx>
          <c:spPr>
            <a:solidFill>
              <a:srgbClr val="C0E399"/>
            </a:solidFill>
            <a:ln>
              <a:noFill/>
            </a:ln>
            <a:effectLst/>
          </c:spPr>
          <c:invertIfNegative val="0"/>
          <c:cat>
            <c:numRef>
              <c:f>Лист1!$C$62:$F$62</c:f>
              <c:numCache>
                <c:formatCode>#\ ##0.0</c:formatCode>
                <c:ptCount val="4"/>
                <c:pt idx="0">
                  <c:v>3333.333333333333</c:v>
                </c:pt>
                <c:pt idx="1">
                  <c:v>5882.3529411764712</c:v>
                </c:pt>
                <c:pt idx="2">
                  <c:v>10000</c:v>
                </c:pt>
                <c:pt idx="3">
                  <c:v>13333.333333333334</c:v>
                </c:pt>
              </c:numCache>
            </c:numRef>
          </c:cat>
          <c:val>
            <c:numRef>
              <c:f>Лист1!$C$64:$F$64</c:f>
              <c:numCache>
                <c:formatCode>#\ ##0.0</c:formatCode>
                <c:ptCount val="4"/>
                <c:pt idx="0">
                  <c:v>333.33333333333303</c:v>
                </c:pt>
                <c:pt idx="1">
                  <c:v>882.35294117647118</c:v>
                </c:pt>
                <c:pt idx="2">
                  <c:v>2000</c:v>
                </c:pt>
                <c:pt idx="3">
                  <c:v>3333.3333333333339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B4-4AC3-96C2-84A68292E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3913679"/>
        <c:axId val="433910799"/>
      </c:barChart>
      <c:catAx>
        <c:axId val="433913679"/>
        <c:scaling>
          <c:orientation val="minMax"/>
        </c:scaling>
        <c:delete val="0"/>
        <c:axPos val="l"/>
        <c:numFmt formatCode="#\ ##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3910799"/>
        <c:crosses val="autoZero"/>
        <c:auto val="1"/>
        <c:lblAlgn val="ctr"/>
        <c:lblOffset val="100"/>
        <c:noMultiLvlLbl val="0"/>
      </c:catAx>
      <c:valAx>
        <c:axId val="4339107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3913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6" cy="49791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744" y="0"/>
            <a:ext cx="2946345" cy="49791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6C8990B1-2EDB-45F1-9358-F0E2498750B1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1896"/>
            <a:ext cx="2946346" cy="49791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744" y="9431896"/>
            <a:ext cx="2946345" cy="49791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0D83D0DC-69B2-47D2-B174-88B6EB16A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1527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8215"/>
          </a:xfrm>
          <a:prstGeom prst="rect">
            <a:avLst/>
          </a:prstGeom>
        </p:spPr>
        <p:txBody>
          <a:bodyPr vert="horz" lIns="91300" tIns="45650" rIns="91300" bIns="4565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8215"/>
          </a:xfrm>
          <a:prstGeom prst="rect">
            <a:avLst/>
          </a:prstGeom>
        </p:spPr>
        <p:txBody>
          <a:bodyPr vert="horz" lIns="91300" tIns="45650" rIns="91300" bIns="45650" rtlCol="0"/>
          <a:lstStyle>
            <a:lvl1pPr algn="r">
              <a:defRPr sz="1200"/>
            </a:lvl1pPr>
          </a:lstStyle>
          <a:p>
            <a:fld id="{0080F4A1-264E-4E24-A45A-F0EE71DAA7D4}" type="datetimeFigureOut">
              <a:rPr lang="ru-RU" smtClean="0"/>
              <a:t>16.04.2026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0" tIns="45650" rIns="91300" bIns="4565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300" tIns="45650" rIns="91300" bIns="4565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1600"/>
            <a:ext cx="2945659" cy="498214"/>
          </a:xfrm>
          <a:prstGeom prst="rect">
            <a:avLst/>
          </a:prstGeom>
        </p:spPr>
        <p:txBody>
          <a:bodyPr vert="horz" lIns="91300" tIns="45650" rIns="91300" bIns="4565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1600"/>
            <a:ext cx="2945659" cy="498214"/>
          </a:xfrm>
          <a:prstGeom prst="rect">
            <a:avLst/>
          </a:prstGeom>
        </p:spPr>
        <p:txBody>
          <a:bodyPr vert="horz" lIns="91300" tIns="45650" rIns="91300" bIns="45650" rtlCol="0" anchor="b"/>
          <a:lstStyle>
            <a:lvl1pPr algn="r">
              <a:defRPr sz="1200"/>
            </a:lvl1pPr>
          </a:lstStyle>
          <a:p>
            <a:fld id="{8ABC2A95-5DCE-46A1-A2B7-BD8CDCFAFC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9227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176907-A3AE-44AD-8E10-F527061F8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1FFD767-E5C0-411D-BB67-86764F57A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8D7969-9E4E-4F9A-8EA8-1F23A0AC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16.04.2026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5003C3-6BAB-4F16-92FA-AFF936C2D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ED740B-949C-4DB3-97F1-EFC20653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070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0D67F-7B83-4474-B400-6E082DDD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08738F-DE27-44F0-8F67-A4A04C38F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D4F523-C1CF-4B7D-B3A6-14ECCC882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16.04.2026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09A0C-6CE6-44C9-9561-4156995A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93274D-31E4-4979-92EF-5D193D14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66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F77CBE-F2C9-495E-9B9B-62EB2273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B238E6-D8D1-4BD1-B407-819D0B03D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48CE68-B399-42D5-8308-D6C27FE89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16.04.2026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874963-4A92-4695-861B-5F37DF10E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88FD0B-348D-42A2-AD44-BFD9832D7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188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98EC8-0222-47D9-A849-36A4AEC8E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BC76BA-C9CD-426A-B346-1F6128CEF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BD1C54-8859-4529-B611-9EB1D9C34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D7A733-A678-4A37-9783-AAF2942CF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16.04.2026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06D319-62FE-4B07-84CE-3A1B82EFF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90A059-9766-4855-8B1B-4DCB58AC5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13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D42DEB-9B92-4D44-9761-B1AD790AF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DC250F-691C-4AE2-B981-3790B6095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092CA9-B9F7-466C-BF3A-1C3324E2D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F85C81D-60E5-4367-9A3D-101AA97A6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83A6A20-A31A-40FC-BD99-9A2591A31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440B92-A1CE-427D-B118-071737662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16.04.2026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00B1709-3C04-4C28-A4D7-80C29545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11B8782-C9E4-4965-98B6-BD83CFDA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174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85417-4F94-4AD4-B7ED-CC27A2D2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2EBB20-97EB-4F18-BB6E-EF0222B4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16.04.2026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2F51FC7-DAA1-4709-B3D2-B799485B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E8C44A9-2667-47DA-BF78-7085A510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6836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5D06B6-1EB2-4F19-9182-19C6A362B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16.04.2026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86706E5-B7CA-4508-A3E0-B76D95585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46D1FCA-BB60-4182-9548-37909C26F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646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0C80A2-D067-4463-BD6D-3E9A35D9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F1515D-C2B9-46F8-BFB8-37120F722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CC9E6A-65CB-4353-B0B9-491F4ADE9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60ACDA-36E7-435B-8E74-525B3C5B8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16.04.2026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C8E4BE-CC45-4704-B798-F8913AB41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1040A6-F1C7-4269-925A-32D277DA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61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E20787-3B1C-4273-9F8E-667D6F45A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C439B2-B408-4478-90A6-87686B682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B522E8-4A2E-420B-B10C-8E0D5ABB0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C3C8F96-7C33-4224-B0FC-B59732513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16.04.2026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33D09A-DEE7-4C6F-AC1F-079F5038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6253AD-264F-41FA-B84B-104FCBAD1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90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C03EC-F0E9-40AB-90C1-FFD70EF8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8F9B73-ACD1-43DD-B396-04C3C3E05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27484D-910B-4C84-984C-FDC26B0EC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16.04.2026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BAC2D9-45A3-4924-86E4-6304314C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390CF3-DF17-4FDE-ABC8-16913A3A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653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8DF6851-ED87-4BB7-A3A3-F884B1C578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F669C18-CE47-4025-91E8-25F00659D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FA2DDF-19A0-4B1A-8045-4FF93D931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16.04.2026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7F2862-3CCD-49C9-BEF0-31FAAD9D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DB4613-3E5F-443E-A716-C2F5B1C5A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088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FF0AF-979A-48F2-BEFF-0D9557D20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EC883F-BE26-4824-9289-2709189CE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FF5B81-0B3D-4720-B63F-5252C6BB3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E848F-CB5F-491E-981A-6DF29FA37294}" type="datetimeFigureOut">
              <a:rPr lang="ru-RU" smtClean="0"/>
              <a:pPr/>
              <a:t>16.04.2026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14C368-2906-4199-82CE-FC199D77A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4BF34E-2F57-45CF-A2E1-E5BCB8468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99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759200" y="0"/>
            <a:ext cx="8432801" cy="6858000"/>
            <a:chOff x="0" y="0"/>
            <a:chExt cx="2603003" cy="27837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03003" cy="2783797"/>
            </a:xfrm>
            <a:custGeom>
              <a:avLst/>
              <a:gdLst/>
              <a:ahLst/>
              <a:cxnLst/>
              <a:rect l="l" t="t" r="r" b="b"/>
              <a:pathLst>
                <a:path w="2603003" h="2783797">
                  <a:moveTo>
                    <a:pt x="0" y="0"/>
                  </a:moveTo>
                  <a:lnTo>
                    <a:pt x="2603003" y="0"/>
                  </a:lnTo>
                  <a:lnTo>
                    <a:pt x="2603003" y="2783797"/>
                  </a:lnTo>
                  <a:lnTo>
                    <a:pt x="0" y="2783797"/>
                  </a:lnTo>
                  <a:close/>
                </a:path>
              </a:pathLst>
            </a:custGeom>
            <a:solidFill>
              <a:srgbClr val="FCFFE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603003" cy="28218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solidFill>
                  <a:srgbClr val="FCFFEE"/>
                </a:solidFill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rot="5400000" flipV="1">
            <a:off x="-361575" y="2616128"/>
            <a:ext cx="6858000" cy="1625744"/>
          </a:xfrm>
          <a:custGeom>
            <a:avLst/>
            <a:gdLst/>
            <a:ahLst/>
            <a:cxnLst/>
            <a:rect l="l" t="t" r="r" b="b"/>
            <a:pathLst>
              <a:path w="10437278" h="2438616">
                <a:moveTo>
                  <a:pt x="0" y="2438616"/>
                </a:moveTo>
                <a:lnTo>
                  <a:pt x="10437278" y="2438616"/>
                </a:lnTo>
                <a:lnTo>
                  <a:pt x="10437278" y="0"/>
                </a:lnTo>
                <a:lnTo>
                  <a:pt x="0" y="0"/>
                </a:lnTo>
                <a:lnTo>
                  <a:pt x="0" y="243861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>
            <a:grpSpLocks noChangeAspect="1"/>
          </p:cNvGrpSpPr>
          <p:nvPr/>
        </p:nvGrpSpPr>
        <p:grpSpPr>
          <a:xfrm rot="19495934">
            <a:off x="9893677" y="-1744700"/>
            <a:ext cx="2514951" cy="4999048"/>
            <a:chOff x="0" y="0"/>
            <a:chExt cx="3198876" cy="6358509"/>
          </a:xfrm>
        </p:grpSpPr>
        <p:sp>
          <p:nvSpPr>
            <p:cNvPr id="8" name="Freeform 8"/>
            <p:cNvSpPr/>
            <p:nvPr/>
          </p:nvSpPr>
          <p:spPr>
            <a:xfrm>
              <a:off x="3937" y="3937"/>
              <a:ext cx="3191129" cy="6350635"/>
            </a:xfrm>
            <a:custGeom>
              <a:avLst/>
              <a:gdLst/>
              <a:ahLst/>
              <a:cxnLst/>
              <a:rect l="l" t="t" r="r" b="b"/>
              <a:pathLst>
                <a:path w="3191129" h="6350635">
                  <a:moveTo>
                    <a:pt x="3175254" y="0"/>
                  </a:moveTo>
                  <a:cubicBezTo>
                    <a:pt x="1421638" y="0"/>
                    <a:pt x="0" y="1421638"/>
                    <a:pt x="0" y="3175254"/>
                  </a:cubicBezTo>
                  <a:cubicBezTo>
                    <a:pt x="0" y="4928870"/>
                    <a:pt x="1421638" y="6350635"/>
                    <a:pt x="3175381" y="6350635"/>
                  </a:cubicBezTo>
                  <a:lnTo>
                    <a:pt x="3191129" y="4412361"/>
                  </a:lnTo>
                  <a:cubicBezTo>
                    <a:pt x="2512822" y="4412361"/>
                    <a:pt x="1963039" y="3862578"/>
                    <a:pt x="1963039" y="3184271"/>
                  </a:cubicBezTo>
                  <a:cubicBezTo>
                    <a:pt x="1963039" y="2505964"/>
                    <a:pt x="2512822" y="1956181"/>
                    <a:pt x="3191129" y="1956181"/>
                  </a:cubicBezTo>
                  <a:lnTo>
                    <a:pt x="3175254" y="0"/>
                  </a:lnTo>
                  <a:close/>
                </a:path>
              </a:pathLst>
            </a:custGeom>
            <a:blipFill>
              <a:blip r:embed="rId5"/>
              <a:stretch>
                <a:fillRect l="-99350" r="-99350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3198749" cy="6358509"/>
            </a:xfrm>
            <a:custGeom>
              <a:avLst/>
              <a:gdLst/>
              <a:ahLst/>
              <a:cxnLst/>
              <a:rect l="l" t="t" r="r" b="b"/>
              <a:pathLst>
                <a:path w="3198749" h="6358509">
                  <a:moveTo>
                    <a:pt x="3183128" y="6358509"/>
                  </a:moveTo>
                  <a:lnTo>
                    <a:pt x="3179318" y="6358509"/>
                  </a:lnTo>
                  <a:cubicBezTo>
                    <a:pt x="2750185" y="6358509"/>
                    <a:pt x="2333752" y="6274435"/>
                    <a:pt x="1941830" y="6108700"/>
                  </a:cubicBezTo>
                  <a:cubicBezTo>
                    <a:pt x="1563243" y="5948553"/>
                    <a:pt x="1223264" y="5719318"/>
                    <a:pt x="931291" y="5427345"/>
                  </a:cubicBezTo>
                  <a:cubicBezTo>
                    <a:pt x="639318" y="5135372"/>
                    <a:pt x="410083" y="4795393"/>
                    <a:pt x="249936" y="4416806"/>
                  </a:cubicBezTo>
                  <a:cubicBezTo>
                    <a:pt x="84074" y="4024757"/>
                    <a:pt x="0" y="3608451"/>
                    <a:pt x="0" y="3179191"/>
                  </a:cubicBezTo>
                  <a:cubicBezTo>
                    <a:pt x="0" y="2749931"/>
                    <a:pt x="84074" y="2333625"/>
                    <a:pt x="249809" y="1941703"/>
                  </a:cubicBezTo>
                  <a:cubicBezTo>
                    <a:pt x="409956" y="1563116"/>
                    <a:pt x="639191" y="1223137"/>
                    <a:pt x="931164" y="931164"/>
                  </a:cubicBezTo>
                  <a:cubicBezTo>
                    <a:pt x="1223137" y="639191"/>
                    <a:pt x="1563116" y="409956"/>
                    <a:pt x="1941703" y="249809"/>
                  </a:cubicBezTo>
                  <a:cubicBezTo>
                    <a:pt x="2333625" y="84074"/>
                    <a:pt x="2750058" y="0"/>
                    <a:pt x="3179191" y="0"/>
                  </a:cubicBezTo>
                  <a:lnTo>
                    <a:pt x="3183001" y="0"/>
                  </a:lnTo>
                  <a:lnTo>
                    <a:pt x="3183001" y="3810"/>
                  </a:lnTo>
                  <a:lnTo>
                    <a:pt x="3198749" y="1964055"/>
                  </a:lnTo>
                  <a:lnTo>
                    <a:pt x="3194812" y="1964055"/>
                  </a:lnTo>
                  <a:cubicBezTo>
                    <a:pt x="2867787" y="1964055"/>
                    <a:pt x="2560320" y="2091436"/>
                    <a:pt x="2329180" y="2322576"/>
                  </a:cubicBezTo>
                  <a:cubicBezTo>
                    <a:pt x="2097913" y="2553843"/>
                    <a:pt x="1970659" y="2861183"/>
                    <a:pt x="1970659" y="3188208"/>
                  </a:cubicBezTo>
                  <a:cubicBezTo>
                    <a:pt x="1970659" y="3515233"/>
                    <a:pt x="2098040" y="3822700"/>
                    <a:pt x="2329180" y="4053840"/>
                  </a:cubicBezTo>
                  <a:cubicBezTo>
                    <a:pt x="2560447" y="4285107"/>
                    <a:pt x="2867787" y="4412361"/>
                    <a:pt x="3194812" y="4412361"/>
                  </a:cubicBezTo>
                  <a:lnTo>
                    <a:pt x="3198749" y="4412361"/>
                  </a:lnTo>
                  <a:lnTo>
                    <a:pt x="3198749" y="4416298"/>
                  </a:lnTo>
                  <a:lnTo>
                    <a:pt x="3183128" y="6358509"/>
                  </a:lnTo>
                  <a:close/>
                  <a:moveTo>
                    <a:pt x="3175381" y="7747"/>
                  </a:moveTo>
                  <a:cubicBezTo>
                    <a:pt x="2748534" y="8255"/>
                    <a:pt x="2334514" y="92075"/>
                    <a:pt x="1944751" y="256921"/>
                  </a:cubicBezTo>
                  <a:cubicBezTo>
                    <a:pt x="1567053" y="416687"/>
                    <a:pt x="1227963" y="645287"/>
                    <a:pt x="936625" y="936625"/>
                  </a:cubicBezTo>
                  <a:cubicBezTo>
                    <a:pt x="645414" y="1227836"/>
                    <a:pt x="416687" y="1567053"/>
                    <a:pt x="256921" y="1944751"/>
                  </a:cubicBezTo>
                  <a:cubicBezTo>
                    <a:pt x="91567" y="2335784"/>
                    <a:pt x="7747" y="2751074"/>
                    <a:pt x="7747" y="3179191"/>
                  </a:cubicBezTo>
                  <a:cubicBezTo>
                    <a:pt x="7747" y="3607308"/>
                    <a:pt x="91567" y="4022725"/>
                    <a:pt x="256921" y="4413631"/>
                  </a:cubicBezTo>
                  <a:cubicBezTo>
                    <a:pt x="416687" y="4791329"/>
                    <a:pt x="645287" y="5130419"/>
                    <a:pt x="936625" y="5421757"/>
                  </a:cubicBezTo>
                  <a:cubicBezTo>
                    <a:pt x="1227836" y="5712968"/>
                    <a:pt x="1567053" y="5941695"/>
                    <a:pt x="1944751" y="6101461"/>
                  </a:cubicBezTo>
                  <a:cubicBezTo>
                    <a:pt x="2334514" y="6266307"/>
                    <a:pt x="2748534" y="6350127"/>
                    <a:pt x="3175381" y="6350635"/>
                  </a:cubicBezTo>
                  <a:lnTo>
                    <a:pt x="3191129" y="4420108"/>
                  </a:lnTo>
                  <a:cubicBezTo>
                    <a:pt x="2863469" y="4419092"/>
                    <a:pt x="2555621" y="4291076"/>
                    <a:pt x="2323846" y="4059301"/>
                  </a:cubicBezTo>
                  <a:cubicBezTo>
                    <a:pt x="2091182" y="3826637"/>
                    <a:pt x="1963039" y="3517265"/>
                    <a:pt x="1963039" y="3188208"/>
                  </a:cubicBezTo>
                  <a:cubicBezTo>
                    <a:pt x="1963039" y="2859151"/>
                    <a:pt x="2091182" y="2549779"/>
                    <a:pt x="2323846" y="2317115"/>
                  </a:cubicBezTo>
                  <a:cubicBezTo>
                    <a:pt x="2555621" y="2085340"/>
                    <a:pt x="2863469" y="1957324"/>
                    <a:pt x="3191129" y="1956308"/>
                  </a:cubicBezTo>
                  <a:lnTo>
                    <a:pt x="3175381" y="7747"/>
                  </a:lnTo>
                  <a:close/>
                </a:path>
              </a:pathLst>
            </a:custGeom>
            <a:solidFill>
              <a:srgbClr val="407709"/>
            </a:solidFill>
          </p:spPr>
          <p:txBody>
            <a:bodyPr/>
            <a:lstStyle/>
            <a:p>
              <a:endParaRPr lang="ru-RU" sz="1200" dirty="0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289174" y="4856211"/>
            <a:ext cx="1297541" cy="258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learn more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E60D494-E86B-AC0E-2B06-ACA305FDA6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4" y="58435"/>
            <a:ext cx="2156737" cy="152491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6004313-80F9-AC39-B8D8-8C42B15297B9}"/>
              </a:ext>
            </a:extLst>
          </p:cNvPr>
          <p:cNvSpPr txBox="1"/>
          <p:nvPr/>
        </p:nvSpPr>
        <p:spPr>
          <a:xfrm>
            <a:off x="4013200" y="4241800"/>
            <a:ext cx="7569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ГОСУДАРСТВЕННАЯ ПОДДЕРЖКА МАЛЫХ СЕЛЬСКОХОЗЯЙСТВЕННЫХ ТОВАРОПРОИЗВОДИТЕЛЕЙ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4F1C1E-3860-5455-0BD8-E4CD4F5D19E6}"/>
              </a:ext>
            </a:extLst>
          </p:cNvPr>
          <p:cNvSpPr txBox="1"/>
          <p:nvPr/>
        </p:nvSpPr>
        <p:spPr>
          <a:xfrm>
            <a:off x="4013200" y="6068028"/>
            <a:ext cx="6637105" cy="441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spc="-100" dirty="0">
                <a:solidFill>
                  <a:srgbClr val="82C1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№ 22</a:t>
            </a:r>
            <a:r>
              <a:rPr lang="ru-RU" sz="1200" spc="-100" baseline="30000" dirty="0">
                <a:solidFill>
                  <a:srgbClr val="82C1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200" spc="-100" dirty="0">
                <a:solidFill>
                  <a:srgbClr val="82C1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Государственной программе развития сельского хозяйства </a:t>
            </a:r>
          </a:p>
          <a:p>
            <a:r>
              <a:rPr lang="ru-RU" sz="1067" spc="-100" dirty="0">
                <a:solidFill>
                  <a:srgbClr val="82C1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(утв. Постановлением Правительства РФ от 23.12.2025 № 2110)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D62A7D-101A-A4D7-F446-1815281AD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4">
            <a:extLst>
              <a:ext uri="{FF2B5EF4-FFF2-40B4-BE49-F238E27FC236}">
                <a16:creationId xmlns:a16="http://schemas.microsoft.com/office/drawing/2014/main" id="{CAB9281D-0BD8-1AFF-98F2-A48F67370E56}"/>
              </a:ext>
            </a:extLst>
          </p:cNvPr>
          <p:cNvSpPr txBox="1">
            <a:spLocks/>
          </p:cNvSpPr>
          <p:nvPr/>
        </p:nvSpPr>
        <p:spPr>
          <a:xfrm>
            <a:off x="1242277" y="4280536"/>
            <a:ext cx="2567577" cy="55191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на развитие фермерского хозяйства</a:t>
            </a:r>
          </a:p>
        </p:txBody>
      </p:sp>
      <p:sp>
        <p:nvSpPr>
          <p:cNvPr id="28" name="Текст 6">
            <a:extLst>
              <a:ext uri="{FF2B5EF4-FFF2-40B4-BE49-F238E27FC236}">
                <a16:creationId xmlns:a16="http://schemas.microsoft.com/office/drawing/2014/main" id="{5076B651-76CC-2202-C6ED-CC3F2A1577A4}"/>
              </a:ext>
            </a:extLst>
          </p:cNvPr>
          <p:cNvSpPr txBox="1">
            <a:spLocks/>
          </p:cNvSpPr>
          <p:nvPr/>
        </p:nvSpPr>
        <p:spPr>
          <a:xfrm>
            <a:off x="3708400" y="661084"/>
            <a:ext cx="4775200" cy="55191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33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Приоритетное направление </a:t>
            </a:r>
          </a:p>
          <a:p>
            <a:r>
              <a:rPr lang="ru-RU" sz="2133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«Развитие фермерских хозяйств»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EF2960-B63D-B16E-FEE9-B30FFFE221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731" y="1803400"/>
            <a:ext cx="2364669" cy="23646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C87259-4027-BD22-A1A3-4DBC49284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361" y="2293255"/>
            <a:ext cx="3621355" cy="362135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276765-C617-F2BB-11BB-18D6F41D28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735" y="1496643"/>
            <a:ext cx="2600981" cy="2600980"/>
          </a:xfrm>
          <a:prstGeom prst="rect">
            <a:avLst/>
          </a:prstGeom>
        </p:spPr>
      </p:pic>
      <p:grpSp>
        <p:nvGrpSpPr>
          <p:cNvPr id="12" name="Group 12">
            <a:extLst>
              <a:ext uri="{FF2B5EF4-FFF2-40B4-BE49-F238E27FC236}">
                <a16:creationId xmlns:a16="http://schemas.microsoft.com/office/drawing/2014/main" id="{88D2D50F-D93A-DE92-587E-B84EEA32B205}"/>
              </a:ext>
            </a:extLst>
          </p:cNvPr>
          <p:cNvGrpSpPr/>
          <p:nvPr/>
        </p:nvGrpSpPr>
        <p:grpSpPr>
          <a:xfrm>
            <a:off x="558800" y="-1151949"/>
            <a:ext cx="2303897" cy="2303897"/>
            <a:chOff x="0" y="0"/>
            <a:chExt cx="8128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9FF4325-05EC-AF91-027C-4155DCE7BED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7709"/>
            </a:solidFill>
          </p:spPr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EDAE8C4D-9B50-5CD6-5084-8A99776D84EC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85683B9D-6FA5-51B6-AD1A-353BB26E8634}"/>
              </a:ext>
            </a:extLst>
          </p:cNvPr>
          <p:cNvGrpSpPr/>
          <p:nvPr/>
        </p:nvGrpSpPr>
        <p:grpSpPr>
          <a:xfrm>
            <a:off x="950393" y="-760356"/>
            <a:ext cx="1520711" cy="1520711"/>
            <a:chOff x="0" y="0"/>
            <a:chExt cx="812800" cy="812800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882B7B3-3D62-376A-5643-AA1178C49F0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428625" cap="sq">
              <a:solidFill>
                <a:srgbClr val="FCFFEE"/>
              </a:solidFill>
              <a:prstDash val="solid"/>
              <a:miter/>
            </a:ln>
          </p:spPr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958D302C-BC0E-24D4-5256-FF3D0A64CBC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18" name="Freeform 3">
            <a:extLst>
              <a:ext uri="{FF2B5EF4-FFF2-40B4-BE49-F238E27FC236}">
                <a16:creationId xmlns:a16="http://schemas.microsoft.com/office/drawing/2014/main" id="{A5700281-65AA-2BCA-10F3-3DE6A8D5EACE}"/>
              </a:ext>
            </a:extLst>
          </p:cNvPr>
          <p:cNvSpPr/>
          <p:nvPr/>
        </p:nvSpPr>
        <p:spPr>
          <a:xfrm rot="-8539231">
            <a:off x="10032731" y="-872500"/>
            <a:ext cx="2946939" cy="3116600"/>
          </a:xfrm>
          <a:custGeom>
            <a:avLst/>
            <a:gdLst/>
            <a:ahLst/>
            <a:cxnLst/>
            <a:rect l="l" t="t" r="r" b="b"/>
            <a:pathLst>
              <a:path w="4420409" h="4674900">
                <a:moveTo>
                  <a:pt x="0" y="0"/>
                </a:moveTo>
                <a:lnTo>
                  <a:pt x="4420408" y="0"/>
                </a:lnTo>
                <a:lnTo>
                  <a:pt x="4420408" y="4674900"/>
                </a:lnTo>
                <a:lnTo>
                  <a:pt x="0" y="46749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Текст 4">
            <a:extLst>
              <a:ext uri="{FF2B5EF4-FFF2-40B4-BE49-F238E27FC236}">
                <a16:creationId xmlns:a16="http://schemas.microsoft.com/office/drawing/2014/main" id="{BAAE1244-E39C-6587-1757-74DD615AE69A}"/>
              </a:ext>
            </a:extLst>
          </p:cNvPr>
          <p:cNvSpPr txBox="1">
            <a:spLocks/>
          </p:cNvSpPr>
          <p:nvPr/>
        </p:nvSpPr>
        <p:spPr>
          <a:xfrm>
            <a:off x="4812212" y="5816600"/>
            <a:ext cx="2567577" cy="55191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Субсидии на возмещение затрат КФХ</a:t>
            </a:r>
          </a:p>
        </p:txBody>
      </p:sp>
      <p:sp>
        <p:nvSpPr>
          <p:cNvPr id="20" name="Текст 4">
            <a:extLst>
              <a:ext uri="{FF2B5EF4-FFF2-40B4-BE49-F238E27FC236}">
                <a16:creationId xmlns:a16="http://schemas.microsoft.com/office/drawing/2014/main" id="{536D04E1-0986-5CE7-17C3-A57083275295}"/>
              </a:ext>
            </a:extLst>
          </p:cNvPr>
          <p:cNvSpPr txBox="1">
            <a:spLocks/>
          </p:cNvSpPr>
          <p:nvPr/>
        </p:nvSpPr>
        <p:spPr>
          <a:xfrm>
            <a:off x="8593138" y="4280536"/>
            <a:ext cx="2567577" cy="55191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«</a:t>
            </a:r>
            <a:r>
              <a:rPr lang="ru-RU" sz="1600" dirty="0" err="1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Агромотиватор</a:t>
            </a: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831775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0A27EC-6ACA-CC2D-8D05-53A751E96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5">
            <a:extLst>
              <a:ext uri="{FF2B5EF4-FFF2-40B4-BE49-F238E27FC236}">
                <a16:creationId xmlns:a16="http://schemas.microsoft.com/office/drawing/2014/main" id="{10815F26-3DF1-61A0-CE88-CED5483FE819}"/>
              </a:ext>
            </a:extLst>
          </p:cNvPr>
          <p:cNvSpPr/>
          <p:nvPr/>
        </p:nvSpPr>
        <p:spPr>
          <a:xfrm rot="1783962" flipV="1">
            <a:off x="2307915" y="-1415910"/>
            <a:ext cx="14000099" cy="3271051"/>
          </a:xfrm>
          <a:custGeom>
            <a:avLst/>
            <a:gdLst/>
            <a:ahLst/>
            <a:cxnLst/>
            <a:rect l="l" t="t" r="r" b="b"/>
            <a:pathLst>
              <a:path w="21000148" h="4906577">
                <a:moveTo>
                  <a:pt x="0" y="4906577"/>
                </a:moveTo>
                <a:lnTo>
                  <a:pt x="21000149" y="4906577"/>
                </a:lnTo>
                <a:lnTo>
                  <a:pt x="21000149" y="0"/>
                </a:lnTo>
                <a:lnTo>
                  <a:pt x="0" y="0"/>
                </a:lnTo>
                <a:lnTo>
                  <a:pt x="0" y="490657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EC06318E-472D-C633-2D8B-6969351B70F2}"/>
              </a:ext>
            </a:extLst>
          </p:cNvPr>
          <p:cNvGrpSpPr/>
          <p:nvPr/>
        </p:nvGrpSpPr>
        <p:grpSpPr>
          <a:xfrm>
            <a:off x="977919" y="-754616"/>
            <a:ext cx="1440416" cy="1440416"/>
            <a:chOff x="0" y="0"/>
            <a:chExt cx="812800" cy="8128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CB26223-C7F4-94A7-2788-06CBE738A3B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7709"/>
            </a:solidFill>
          </p:spPr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9F1DBB06-E406-9946-0D4C-A29A6344D6D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719D98AD-4B2A-CDDC-074B-F06282217CA3}"/>
              </a:ext>
            </a:extLst>
          </p:cNvPr>
          <p:cNvGrpSpPr/>
          <p:nvPr/>
        </p:nvGrpSpPr>
        <p:grpSpPr>
          <a:xfrm>
            <a:off x="1222747" y="-509788"/>
            <a:ext cx="950762" cy="950762"/>
            <a:chOff x="0" y="0"/>
            <a:chExt cx="8128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38309F8B-9A8F-FE5D-21DE-8641890505E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171450" cap="sq">
              <a:solidFill>
                <a:srgbClr val="FCFFEE"/>
              </a:solidFill>
              <a:prstDash val="solid"/>
              <a:miter/>
            </a:ln>
          </p:spPr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881FFE22-D6BD-CFE9-9001-0FEF0E20A763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24" name="Текст 2">
            <a:extLst>
              <a:ext uri="{FF2B5EF4-FFF2-40B4-BE49-F238E27FC236}">
                <a16:creationId xmlns:a16="http://schemas.microsoft.com/office/drawing/2014/main" id="{DA7E6056-AA2A-0E6A-0073-D3420B6EB1C9}"/>
              </a:ext>
            </a:extLst>
          </p:cNvPr>
          <p:cNvSpPr txBox="1">
            <a:spLocks/>
          </p:cNvSpPr>
          <p:nvPr/>
        </p:nvSpPr>
        <p:spPr>
          <a:xfrm>
            <a:off x="3235855" y="597396"/>
            <a:ext cx="5720291" cy="385236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33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Грант на развитие фермерского хозяйства</a:t>
            </a:r>
          </a:p>
        </p:txBody>
      </p:sp>
      <p:sp>
        <p:nvSpPr>
          <p:cNvPr id="25" name="Текст 3">
            <a:extLst>
              <a:ext uri="{FF2B5EF4-FFF2-40B4-BE49-F238E27FC236}">
                <a16:creationId xmlns:a16="http://schemas.microsoft.com/office/drawing/2014/main" id="{25D64D8F-A682-79C5-3BF5-037D182B1933}"/>
              </a:ext>
            </a:extLst>
          </p:cNvPr>
          <p:cNvSpPr txBox="1">
            <a:spLocks/>
          </p:cNvSpPr>
          <p:nvPr/>
        </p:nvSpPr>
        <p:spPr>
          <a:xfrm>
            <a:off x="4724400" y="1659035"/>
            <a:ext cx="6852821" cy="2752973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00"/>
              </a:spcBef>
            </a:pPr>
            <a:r>
              <a:rPr lang="ru-RU" sz="16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Заявитель на Грант на развитие фермерского хозяйства</a:t>
            </a:r>
          </a:p>
          <a:p>
            <a:pPr marL="228611" indent="-228611" algn="l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КФХ, число членов которого составляет 2 (включая главу КФХ) и более членов семьи,</a:t>
            </a:r>
          </a:p>
          <a:p>
            <a:pPr marL="228611" indent="-228611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ИП, являющийся главой КФХ, в состав членов которого входят 2 и более членов семьи, </a:t>
            </a:r>
          </a:p>
          <a:p>
            <a:pPr marL="228611" indent="-228611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основными видами деятельности которых являются производство и (или) переработка сельскохозяйственной продукции, гражданином РФ на сельской территории,</a:t>
            </a:r>
          </a:p>
          <a:p>
            <a:pPr marL="228611" indent="-228611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осуществляющие деятельность более 12 месяцев с даты регистрации на сельской территории субъекта РФ</a:t>
            </a:r>
            <a:endParaRPr lang="ru-RU" sz="1600" b="1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Соединительная линия уступом 9">
            <a:extLst>
              <a:ext uri="{FF2B5EF4-FFF2-40B4-BE49-F238E27FC236}">
                <a16:creationId xmlns:a16="http://schemas.microsoft.com/office/drawing/2014/main" id="{2B9F4410-1B32-1F25-9B00-28100FCD307E}"/>
              </a:ext>
            </a:extLst>
          </p:cNvPr>
          <p:cNvCxnSpPr>
            <a:cxnSpLocks/>
            <a:stCxn id="47" idx="1"/>
            <a:endCxn id="28" idx="1"/>
          </p:cNvCxnSpPr>
          <p:nvPr/>
        </p:nvCxnSpPr>
        <p:spPr>
          <a:xfrm rot="10800000" flipV="1">
            <a:off x="970263" y="1930120"/>
            <a:ext cx="208372" cy="787378"/>
          </a:xfrm>
          <a:prstGeom prst="bentConnector3">
            <a:avLst>
              <a:gd name="adj1" fmla="val 178936"/>
            </a:avLst>
          </a:prstGeom>
          <a:ln>
            <a:solidFill>
              <a:srgbClr val="4077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10">
            <a:extLst>
              <a:ext uri="{FF2B5EF4-FFF2-40B4-BE49-F238E27FC236}">
                <a16:creationId xmlns:a16="http://schemas.microsoft.com/office/drawing/2014/main" id="{06810051-C2D8-A263-4EF1-E32C6E49FDC5}"/>
              </a:ext>
            </a:extLst>
          </p:cNvPr>
          <p:cNvSpPr/>
          <p:nvPr/>
        </p:nvSpPr>
        <p:spPr>
          <a:xfrm>
            <a:off x="970263" y="2452078"/>
            <a:ext cx="2992136" cy="530842"/>
          </a:xfrm>
          <a:prstGeom prst="roundRect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 КФХ  с членами КФХ </a:t>
            </a:r>
          </a:p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 менее 2 членов)</a:t>
            </a:r>
          </a:p>
        </p:txBody>
      </p:sp>
      <p:cxnSp>
        <p:nvCxnSpPr>
          <p:cNvPr id="29" name="Соединительная линия уступом 14">
            <a:extLst>
              <a:ext uri="{FF2B5EF4-FFF2-40B4-BE49-F238E27FC236}">
                <a16:creationId xmlns:a16="http://schemas.microsoft.com/office/drawing/2014/main" id="{2077FCC4-02D8-4A34-81E2-984274E31721}"/>
              </a:ext>
            </a:extLst>
          </p:cNvPr>
          <p:cNvCxnSpPr>
            <a:cxnSpLocks/>
            <a:endCxn id="30" idx="1"/>
          </p:cNvCxnSpPr>
          <p:nvPr/>
        </p:nvCxnSpPr>
        <p:spPr>
          <a:xfrm rot="16200000" flipH="1">
            <a:off x="386244" y="2844619"/>
            <a:ext cx="1003913" cy="164124"/>
          </a:xfrm>
          <a:prstGeom prst="bentConnector2">
            <a:avLst/>
          </a:prstGeom>
          <a:ln>
            <a:solidFill>
              <a:srgbClr val="4077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15">
            <a:extLst>
              <a:ext uri="{FF2B5EF4-FFF2-40B4-BE49-F238E27FC236}">
                <a16:creationId xmlns:a16="http://schemas.microsoft.com/office/drawing/2014/main" id="{8C2C947F-9DD3-A80B-2B32-B66C920D60EA}"/>
              </a:ext>
            </a:extLst>
          </p:cNvPr>
          <p:cNvSpPr/>
          <p:nvPr/>
        </p:nvSpPr>
        <p:spPr>
          <a:xfrm>
            <a:off x="970263" y="3163216"/>
            <a:ext cx="2992137" cy="530842"/>
          </a:xfrm>
          <a:prstGeom prst="roundRect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ИП Глава КФХ с членами КФХ </a:t>
            </a:r>
          </a:p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 менее 2 членов)</a:t>
            </a:r>
          </a:p>
        </p:txBody>
      </p:sp>
      <p:cxnSp>
        <p:nvCxnSpPr>
          <p:cNvPr id="31" name="Соединительная линия уступом 18">
            <a:extLst>
              <a:ext uri="{FF2B5EF4-FFF2-40B4-BE49-F238E27FC236}">
                <a16:creationId xmlns:a16="http://schemas.microsoft.com/office/drawing/2014/main" id="{02833586-A42C-F66D-4132-8D89F301B743}"/>
              </a:ext>
            </a:extLst>
          </p:cNvPr>
          <p:cNvCxnSpPr>
            <a:cxnSpLocks/>
            <a:endCxn id="32" idx="1"/>
          </p:cNvCxnSpPr>
          <p:nvPr/>
        </p:nvCxnSpPr>
        <p:spPr>
          <a:xfrm rot="16200000" flipH="1">
            <a:off x="300306" y="3469819"/>
            <a:ext cx="1175789" cy="164124"/>
          </a:xfrm>
          <a:prstGeom prst="bentConnector2">
            <a:avLst/>
          </a:prstGeom>
          <a:ln>
            <a:solidFill>
              <a:srgbClr val="4077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19">
            <a:extLst>
              <a:ext uri="{FF2B5EF4-FFF2-40B4-BE49-F238E27FC236}">
                <a16:creationId xmlns:a16="http://schemas.microsoft.com/office/drawing/2014/main" id="{131B2B6E-1B62-C976-723E-2F5FEAD382F7}"/>
              </a:ext>
            </a:extLst>
          </p:cNvPr>
          <p:cNvSpPr/>
          <p:nvPr/>
        </p:nvSpPr>
        <p:spPr>
          <a:xfrm>
            <a:off x="970263" y="3874355"/>
            <a:ext cx="2992138" cy="530842"/>
          </a:xfrm>
          <a:prstGeom prst="roundRect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 вид деятельности – ОКВЭД2 – 01.; 03; 10.</a:t>
            </a:r>
          </a:p>
        </p:txBody>
      </p:sp>
      <p:cxnSp>
        <p:nvCxnSpPr>
          <p:cNvPr id="33" name="Соединительная линия уступом 20">
            <a:extLst>
              <a:ext uri="{FF2B5EF4-FFF2-40B4-BE49-F238E27FC236}">
                <a16:creationId xmlns:a16="http://schemas.microsoft.com/office/drawing/2014/main" id="{B1F1119F-90D1-5C84-1959-EBB39BB6EE5E}"/>
              </a:ext>
            </a:extLst>
          </p:cNvPr>
          <p:cNvCxnSpPr>
            <a:cxnSpLocks/>
            <a:endCxn id="34" idx="1"/>
          </p:cNvCxnSpPr>
          <p:nvPr/>
        </p:nvCxnSpPr>
        <p:spPr>
          <a:xfrm rot="16200000" flipH="1">
            <a:off x="222183" y="4102835"/>
            <a:ext cx="1332036" cy="164124"/>
          </a:xfrm>
          <a:prstGeom prst="bentConnector2">
            <a:avLst/>
          </a:prstGeom>
          <a:ln>
            <a:solidFill>
              <a:srgbClr val="4077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21">
            <a:extLst>
              <a:ext uri="{FF2B5EF4-FFF2-40B4-BE49-F238E27FC236}">
                <a16:creationId xmlns:a16="http://schemas.microsoft.com/office/drawing/2014/main" id="{50982997-3AB5-FE65-DCFF-0C075EF02765}"/>
              </a:ext>
            </a:extLst>
          </p:cNvPr>
          <p:cNvSpPr/>
          <p:nvPr/>
        </p:nvSpPr>
        <p:spPr>
          <a:xfrm>
            <a:off x="970263" y="4585494"/>
            <a:ext cx="2992139" cy="530842"/>
          </a:xfrm>
          <a:prstGeom prst="roundRect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Гражданин РФ из сельской территории</a:t>
            </a:r>
          </a:p>
        </p:txBody>
      </p:sp>
      <p:cxnSp>
        <p:nvCxnSpPr>
          <p:cNvPr id="35" name="Соединительная линия уступом 30">
            <a:extLst>
              <a:ext uri="{FF2B5EF4-FFF2-40B4-BE49-F238E27FC236}">
                <a16:creationId xmlns:a16="http://schemas.microsoft.com/office/drawing/2014/main" id="{038E313A-38A3-B76F-A878-D669D487DCBC}"/>
              </a:ext>
            </a:extLst>
          </p:cNvPr>
          <p:cNvCxnSpPr>
            <a:cxnSpLocks/>
            <a:endCxn id="36" idx="1"/>
          </p:cNvCxnSpPr>
          <p:nvPr/>
        </p:nvCxnSpPr>
        <p:spPr>
          <a:xfrm rot="16200000" flipH="1">
            <a:off x="476088" y="5067881"/>
            <a:ext cx="824223" cy="164122"/>
          </a:xfrm>
          <a:prstGeom prst="bentConnector2">
            <a:avLst/>
          </a:prstGeom>
          <a:ln>
            <a:solidFill>
              <a:srgbClr val="4077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31">
            <a:extLst>
              <a:ext uri="{FF2B5EF4-FFF2-40B4-BE49-F238E27FC236}">
                <a16:creationId xmlns:a16="http://schemas.microsoft.com/office/drawing/2014/main" id="{17F4A3DD-9C72-D61D-EC4F-733AB966670D}"/>
              </a:ext>
            </a:extLst>
          </p:cNvPr>
          <p:cNvSpPr/>
          <p:nvPr/>
        </p:nvSpPr>
        <p:spPr>
          <a:xfrm>
            <a:off x="970261" y="5296632"/>
            <a:ext cx="2992139" cy="530842"/>
          </a:xfrm>
          <a:prstGeom prst="roundRect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деятельности более 12 мес.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37F2E476-E73C-88E6-E5C1-448CE9CBC66B}"/>
              </a:ext>
            </a:extLst>
          </p:cNvPr>
          <p:cNvSpPr/>
          <p:nvPr/>
        </p:nvSpPr>
        <p:spPr>
          <a:xfrm>
            <a:off x="348945" y="2530232"/>
            <a:ext cx="359503" cy="359503"/>
          </a:xfrm>
          <a:prstGeom prst="ellipse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F322CABB-9C70-C763-8DC8-7F95557DE992}"/>
              </a:ext>
            </a:extLst>
          </p:cNvPr>
          <p:cNvSpPr/>
          <p:nvPr/>
        </p:nvSpPr>
        <p:spPr>
          <a:xfrm>
            <a:off x="348945" y="3235757"/>
            <a:ext cx="359503" cy="359503"/>
          </a:xfrm>
          <a:prstGeom prst="ellipse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71958412-ECDC-BF26-4215-01E95F3218BC}"/>
              </a:ext>
            </a:extLst>
          </p:cNvPr>
          <p:cNvSpPr/>
          <p:nvPr/>
        </p:nvSpPr>
        <p:spPr>
          <a:xfrm>
            <a:off x="348945" y="3954411"/>
            <a:ext cx="359503" cy="359503"/>
          </a:xfrm>
          <a:prstGeom prst="ellipse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105C90C7-6323-125A-3960-4912751C0D7A}"/>
              </a:ext>
            </a:extLst>
          </p:cNvPr>
          <p:cNvSpPr/>
          <p:nvPr/>
        </p:nvSpPr>
        <p:spPr>
          <a:xfrm>
            <a:off x="348945" y="4660289"/>
            <a:ext cx="359503" cy="359503"/>
          </a:xfrm>
          <a:prstGeom prst="ellipse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143E9E83-0E1A-EF1B-D5FE-C9149D121B09}"/>
              </a:ext>
            </a:extLst>
          </p:cNvPr>
          <p:cNvSpPr/>
          <p:nvPr/>
        </p:nvSpPr>
        <p:spPr>
          <a:xfrm>
            <a:off x="348945" y="5371427"/>
            <a:ext cx="359503" cy="359503"/>
          </a:xfrm>
          <a:prstGeom prst="ellipse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1ABF81A-36FB-9EA8-6402-1DA301F9E7AC}"/>
              </a:ext>
            </a:extLst>
          </p:cNvPr>
          <p:cNvSpPr txBox="1"/>
          <p:nvPr/>
        </p:nvSpPr>
        <p:spPr>
          <a:xfrm>
            <a:off x="4724401" y="4560501"/>
            <a:ext cx="6852820" cy="1918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16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Получатель гранта обязан:</a:t>
            </a:r>
          </a:p>
          <a:p>
            <a:pPr marL="190510" indent="-19051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обеспечить ежегодный прирост объема производства с/х продукции в течение 5 лет с даты получения гранта в размере не менее 7 %.</a:t>
            </a:r>
          </a:p>
          <a:p>
            <a:pPr marL="190510" indent="-19051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трудоустроить не менее 2 постоянных работников, если сумма гранта более 5 млн. руб. и не менее 1 если грант менее 5 млн. руб. </a:t>
            </a:r>
          </a:p>
          <a:p>
            <a:pPr marL="190510" indent="-19051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предоставлять отчетность о реализации проекта (ежеквартально или 1 раз в полугодие)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F73C251-7386-F60E-EA4C-29CE203D8E68}"/>
              </a:ext>
            </a:extLst>
          </p:cNvPr>
          <p:cNvSpPr txBox="1"/>
          <p:nvPr/>
        </p:nvSpPr>
        <p:spPr>
          <a:xfrm>
            <a:off x="5435600" y="1277011"/>
            <a:ext cx="53277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Требование к заявителю на грант КФХ</a:t>
            </a:r>
          </a:p>
        </p:txBody>
      </p:sp>
      <p:sp>
        <p:nvSpPr>
          <p:cNvPr id="47" name="Скругленный прямоугольник 10">
            <a:extLst>
              <a:ext uri="{FF2B5EF4-FFF2-40B4-BE49-F238E27FC236}">
                <a16:creationId xmlns:a16="http://schemas.microsoft.com/office/drawing/2014/main" id="{0BC24851-15A7-3827-3FE1-C4AF7023A6B1}"/>
              </a:ext>
            </a:extLst>
          </p:cNvPr>
          <p:cNvSpPr/>
          <p:nvPr/>
        </p:nvSpPr>
        <p:spPr>
          <a:xfrm>
            <a:off x="1178636" y="1664700"/>
            <a:ext cx="2575389" cy="530841"/>
          </a:xfrm>
          <a:prstGeom prst="roundRect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 КФХ  с членами КФХ (не менее 2 членов)</a:t>
            </a:r>
          </a:p>
        </p:txBody>
      </p:sp>
    </p:spTree>
    <p:extLst>
      <p:ext uri="{BB962C8B-B14F-4D97-AF65-F5344CB8AC3E}">
        <p14:creationId xmlns:p14="http://schemas.microsoft.com/office/powerpoint/2010/main" val="3210541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B7B12-2686-6288-FB79-B4939E2B0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5">
            <a:extLst>
              <a:ext uri="{FF2B5EF4-FFF2-40B4-BE49-F238E27FC236}">
                <a16:creationId xmlns:a16="http://schemas.microsoft.com/office/drawing/2014/main" id="{11B50597-5E98-41F6-C36E-9DE035A61F6F}"/>
              </a:ext>
            </a:extLst>
          </p:cNvPr>
          <p:cNvSpPr/>
          <p:nvPr/>
        </p:nvSpPr>
        <p:spPr>
          <a:xfrm rot="1783962" flipV="1">
            <a:off x="2307915" y="-1415910"/>
            <a:ext cx="14000099" cy="3271051"/>
          </a:xfrm>
          <a:custGeom>
            <a:avLst/>
            <a:gdLst/>
            <a:ahLst/>
            <a:cxnLst/>
            <a:rect l="l" t="t" r="r" b="b"/>
            <a:pathLst>
              <a:path w="21000148" h="4906577">
                <a:moveTo>
                  <a:pt x="0" y="4906577"/>
                </a:moveTo>
                <a:lnTo>
                  <a:pt x="21000149" y="4906577"/>
                </a:lnTo>
                <a:lnTo>
                  <a:pt x="21000149" y="0"/>
                </a:lnTo>
                <a:lnTo>
                  <a:pt x="0" y="0"/>
                </a:lnTo>
                <a:lnTo>
                  <a:pt x="0" y="490657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692EF3AF-CDAD-73FF-F5CC-D2177BB1FEDF}"/>
              </a:ext>
            </a:extLst>
          </p:cNvPr>
          <p:cNvGrpSpPr/>
          <p:nvPr/>
        </p:nvGrpSpPr>
        <p:grpSpPr>
          <a:xfrm>
            <a:off x="977919" y="-754616"/>
            <a:ext cx="1440416" cy="1440416"/>
            <a:chOff x="0" y="0"/>
            <a:chExt cx="812800" cy="8128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6673FAB9-D253-8943-0508-D5B91448957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7709"/>
            </a:solidFill>
          </p:spPr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1E9574D7-8060-5380-977E-4C6A4FCFF373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4A207C39-1BA5-1733-D320-B44A9714E446}"/>
              </a:ext>
            </a:extLst>
          </p:cNvPr>
          <p:cNvGrpSpPr/>
          <p:nvPr/>
        </p:nvGrpSpPr>
        <p:grpSpPr>
          <a:xfrm>
            <a:off x="1222747" y="-509788"/>
            <a:ext cx="950762" cy="950762"/>
            <a:chOff x="0" y="0"/>
            <a:chExt cx="8128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481C3B48-7C11-7847-D326-A0D3DE5F80F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171450" cap="sq">
              <a:solidFill>
                <a:srgbClr val="FCFFEE"/>
              </a:solidFill>
              <a:prstDash val="solid"/>
              <a:miter/>
            </a:ln>
          </p:spPr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839BDAC-8966-B394-5665-348180BA50E0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24" name="Текст 2">
            <a:extLst>
              <a:ext uri="{FF2B5EF4-FFF2-40B4-BE49-F238E27FC236}">
                <a16:creationId xmlns:a16="http://schemas.microsoft.com/office/drawing/2014/main" id="{1F11E29C-628D-691C-6967-A7CF64CAD825}"/>
              </a:ext>
            </a:extLst>
          </p:cNvPr>
          <p:cNvSpPr txBox="1">
            <a:spLocks/>
          </p:cNvSpPr>
          <p:nvPr/>
        </p:nvSpPr>
        <p:spPr>
          <a:xfrm>
            <a:off x="3235855" y="597396"/>
            <a:ext cx="5720291" cy="385236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33" b="1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Грант на развитие фермерского хозяйства</a:t>
            </a:r>
          </a:p>
        </p:txBody>
      </p:sp>
      <p:cxnSp>
        <p:nvCxnSpPr>
          <p:cNvPr id="27" name="Соединительная линия уступом 9">
            <a:extLst>
              <a:ext uri="{FF2B5EF4-FFF2-40B4-BE49-F238E27FC236}">
                <a16:creationId xmlns:a16="http://schemas.microsoft.com/office/drawing/2014/main" id="{A7D19D86-7290-9058-0DAE-6D5146AD8BC1}"/>
              </a:ext>
            </a:extLst>
          </p:cNvPr>
          <p:cNvCxnSpPr>
            <a:cxnSpLocks/>
            <a:stCxn id="47" idx="1"/>
            <a:endCxn id="28" idx="1"/>
          </p:cNvCxnSpPr>
          <p:nvPr/>
        </p:nvCxnSpPr>
        <p:spPr>
          <a:xfrm rot="10800000" flipV="1">
            <a:off x="970263" y="1930120"/>
            <a:ext cx="208372" cy="787378"/>
          </a:xfrm>
          <a:prstGeom prst="bentConnector3">
            <a:avLst>
              <a:gd name="adj1" fmla="val 178936"/>
            </a:avLst>
          </a:prstGeom>
          <a:ln>
            <a:solidFill>
              <a:srgbClr val="4077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10">
            <a:extLst>
              <a:ext uri="{FF2B5EF4-FFF2-40B4-BE49-F238E27FC236}">
                <a16:creationId xmlns:a16="http://schemas.microsoft.com/office/drawing/2014/main" id="{6985575C-DD43-87ED-7216-79FEA404A66D}"/>
              </a:ext>
            </a:extLst>
          </p:cNvPr>
          <p:cNvSpPr/>
          <p:nvPr/>
        </p:nvSpPr>
        <p:spPr>
          <a:xfrm>
            <a:off x="970263" y="2452078"/>
            <a:ext cx="2992136" cy="530842"/>
          </a:xfrm>
          <a:prstGeom prst="roundRect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 КФХ  с членами КФХ </a:t>
            </a:r>
          </a:p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 менее 2 членов)</a:t>
            </a:r>
          </a:p>
        </p:txBody>
      </p:sp>
      <p:cxnSp>
        <p:nvCxnSpPr>
          <p:cNvPr id="29" name="Соединительная линия уступом 14">
            <a:extLst>
              <a:ext uri="{FF2B5EF4-FFF2-40B4-BE49-F238E27FC236}">
                <a16:creationId xmlns:a16="http://schemas.microsoft.com/office/drawing/2014/main" id="{9F2506EF-98AC-BD4E-8458-13E8299EB4C8}"/>
              </a:ext>
            </a:extLst>
          </p:cNvPr>
          <p:cNvCxnSpPr>
            <a:cxnSpLocks/>
            <a:endCxn id="30" idx="1"/>
          </p:cNvCxnSpPr>
          <p:nvPr/>
        </p:nvCxnSpPr>
        <p:spPr>
          <a:xfrm rot="16200000" flipH="1">
            <a:off x="386244" y="2844619"/>
            <a:ext cx="1003913" cy="164124"/>
          </a:xfrm>
          <a:prstGeom prst="bentConnector2">
            <a:avLst/>
          </a:prstGeom>
          <a:ln>
            <a:solidFill>
              <a:srgbClr val="4077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15">
            <a:extLst>
              <a:ext uri="{FF2B5EF4-FFF2-40B4-BE49-F238E27FC236}">
                <a16:creationId xmlns:a16="http://schemas.microsoft.com/office/drawing/2014/main" id="{625058E6-6F9A-67DB-0479-8378161934E6}"/>
              </a:ext>
            </a:extLst>
          </p:cNvPr>
          <p:cNvSpPr/>
          <p:nvPr/>
        </p:nvSpPr>
        <p:spPr>
          <a:xfrm>
            <a:off x="970263" y="3163216"/>
            <a:ext cx="2992137" cy="530842"/>
          </a:xfrm>
          <a:prstGeom prst="roundRect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ИП Глава КФХ с членами КФХ </a:t>
            </a:r>
          </a:p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 менее 2 членов)</a:t>
            </a:r>
          </a:p>
        </p:txBody>
      </p:sp>
      <p:cxnSp>
        <p:nvCxnSpPr>
          <p:cNvPr id="31" name="Соединительная линия уступом 18">
            <a:extLst>
              <a:ext uri="{FF2B5EF4-FFF2-40B4-BE49-F238E27FC236}">
                <a16:creationId xmlns:a16="http://schemas.microsoft.com/office/drawing/2014/main" id="{C104A4BA-D276-E696-830A-7CB5E9FF85D2}"/>
              </a:ext>
            </a:extLst>
          </p:cNvPr>
          <p:cNvCxnSpPr>
            <a:cxnSpLocks/>
            <a:endCxn id="32" idx="1"/>
          </p:cNvCxnSpPr>
          <p:nvPr/>
        </p:nvCxnSpPr>
        <p:spPr>
          <a:xfrm rot="16200000" flipH="1">
            <a:off x="300306" y="3469819"/>
            <a:ext cx="1175789" cy="164124"/>
          </a:xfrm>
          <a:prstGeom prst="bentConnector2">
            <a:avLst/>
          </a:prstGeom>
          <a:ln>
            <a:solidFill>
              <a:srgbClr val="4077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19">
            <a:extLst>
              <a:ext uri="{FF2B5EF4-FFF2-40B4-BE49-F238E27FC236}">
                <a16:creationId xmlns:a16="http://schemas.microsoft.com/office/drawing/2014/main" id="{8DCEDC5A-63D7-FF2B-79E4-133E1C84DCA2}"/>
              </a:ext>
            </a:extLst>
          </p:cNvPr>
          <p:cNvSpPr/>
          <p:nvPr/>
        </p:nvSpPr>
        <p:spPr>
          <a:xfrm>
            <a:off x="970263" y="3874355"/>
            <a:ext cx="2992138" cy="530842"/>
          </a:xfrm>
          <a:prstGeom prst="roundRect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 вид деятельности – ОКВЭД2 – 01.; 03; 10.</a:t>
            </a:r>
          </a:p>
        </p:txBody>
      </p:sp>
      <p:cxnSp>
        <p:nvCxnSpPr>
          <p:cNvPr id="33" name="Соединительная линия уступом 20">
            <a:extLst>
              <a:ext uri="{FF2B5EF4-FFF2-40B4-BE49-F238E27FC236}">
                <a16:creationId xmlns:a16="http://schemas.microsoft.com/office/drawing/2014/main" id="{3FB7FEDC-FD0F-AEC6-2F80-C9C1CE2EBDA3}"/>
              </a:ext>
            </a:extLst>
          </p:cNvPr>
          <p:cNvCxnSpPr>
            <a:cxnSpLocks/>
            <a:endCxn id="34" idx="1"/>
          </p:cNvCxnSpPr>
          <p:nvPr/>
        </p:nvCxnSpPr>
        <p:spPr>
          <a:xfrm rot="16200000" flipH="1">
            <a:off x="222183" y="4102835"/>
            <a:ext cx="1332036" cy="164124"/>
          </a:xfrm>
          <a:prstGeom prst="bentConnector2">
            <a:avLst/>
          </a:prstGeom>
          <a:ln>
            <a:solidFill>
              <a:srgbClr val="4077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21">
            <a:extLst>
              <a:ext uri="{FF2B5EF4-FFF2-40B4-BE49-F238E27FC236}">
                <a16:creationId xmlns:a16="http://schemas.microsoft.com/office/drawing/2014/main" id="{111C3487-08AB-1055-259A-6FB0CA1E0390}"/>
              </a:ext>
            </a:extLst>
          </p:cNvPr>
          <p:cNvSpPr/>
          <p:nvPr/>
        </p:nvSpPr>
        <p:spPr>
          <a:xfrm>
            <a:off x="970263" y="4585494"/>
            <a:ext cx="2992139" cy="530842"/>
          </a:xfrm>
          <a:prstGeom prst="roundRect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Гражданин РФ из сельской территории</a:t>
            </a:r>
          </a:p>
        </p:txBody>
      </p:sp>
      <p:cxnSp>
        <p:nvCxnSpPr>
          <p:cNvPr id="35" name="Соединительная линия уступом 30">
            <a:extLst>
              <a:ext uri="{FF2B5EF4-FFF2-40B4-BE49-F238E27FC236}">
                <a16:creationId xmlns:a16="http://schemas.microsoft.com/office/drawing/2014/main" id="{CA188AFA-5809-4384-7EC3-4B1FD7C78CFB}"/>
              </a:ext>
            </a:extLst>
          </p:cNvPr>
          <p:cNvCxnSpPr>
            <a:cxnSpLocks/>
            <a:endCxn id="36" idx="1"/>
          </p:cNvCxnSpPr>
          <p:nvPr/>
        </p:nvCxnSpPr>
        <p:spPr>
          <a:xfrm rot="16200000" flipH="1">
            <a:off x="476088" y="5067881"/>
            <a:ext cx="824223" cy="164122"/>
          </a:xfrm>
          <a:prstGeom prst="bentConnector2">
            <a:avLst/>
          </a:prstGeom>
          <a:ln>
            <a:solidFill>
              <a:srgbClr val="4077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31">
            <a:extLst>
              <a:ext uri="{FF2B5EF4-FFF2-40B4-BE49-F238E27FC236}">
                <a16:creationId xmlns:a16="http://schemas.microsoft.com/office/drawing/2014/main" id="{22139F17-B6F8-874B-48D6-8020AEF979B7}"/>
              </a:ext>
            </a:extLst>
          </p:cNvPr>
          <p:cNvSpPr/>
          <p:nvPr/>
        </p:nvSpPr>
        <p:spPr>
          <a:xfrm>
            <a:off x="970261" y="5296632"/>
            <a:ext cx="2992139" cy="530842"/>
          </a:xfrm>
          <a:prstGeom prst="roundRect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деятельности более 12 мес.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4D8C602A-9F4F-39A3-3293-2F1678FFD08F}"/>
              </a:ext>
            </a:extLst>
          </p:cNvPr>
          <p:cNvSpPr/>
          <p:nvPr/>
        </p:nvSpPr>
        <p:spPr>
          <a:xfrm>
            <a:off x="348945" y="2530232"/>
            <a:ext cx="359503" cy="359503"/>
          </a:xfrm>
          <a:prstGeom prst="ellipse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6A73A375-CA2F-6694-C02C-AA33268EB901}"/>
              </a:ext>
            </a:extLst>
          </p:cNvPr>
          <p:cNvSpPr/>
          <p:nvPr/>
        </p:nvSpPr>
        <p:spPr>
          <a:xfrm>
            <a:off x="348945" y="3235757"/>
            <a:ext cx="359503" cy="359503"/>
          </a:xfrm>
          <a:prstGeom prst="ellipse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6FE52AC3-092B-DC22-E01A-EC33D1669A98}"/>
              </a:ext>
            </a:extLst>
          </p:cNvPr>
          <p:cNvSpPr/>
          <p:nvPr/>
        </p:nvSpPr>
        <p:spPr>
          <a:xfrm>
            <a:off x="348945" y="3954411"/>
            <a:ext cx="359503" cy="359503"/>
          </a:xfrm>
          <a:prstGeom prst="ellipse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67C45185-631B-4957-1DF5-7BF5B1290EFF}"/>
              </a:ext>
            </a:extLst>
          </p:cNvPr>
          <p:cNvSpPr/>
          <p:nvPr/>
        </p:nvSpPr>
        <p:spPr>
          <a:xfrm>
            <a:off x="348945" y="4660289"/>
            <a:ext cx="359503" cy="359503"/>
          </a:xfrm>
          <a:prstGeom prst="ellipse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F4599F04-A0AB-21DF-4A5D-7C0737F05D02}"/>
              </a:ext>
            </a:extLst>
          </p:cNvPr>
          <p:cNvSpPr/>
          <p:nvPr/>
        </p:nvSpPr>
        <p:spPr>
          <a:xfrm>
            <a:off x="348945" y="5371427"/>
            <a:ext cx="359503" cy="359503"/>
          </a:xfrm>
          <a:prstGeom prst="ellipse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2516508-8686-A386-D1EF-A47221CCCF23}"/>
              </a:ext>
            </a:extLst>
          </p:cNvPr>
          <p:cNvSpPr txBox="1"/>
          <p:nvPr/>
        </p:nvSpPr>
        <p:spPr>
          <a:xfrm>
            <a:off x="5410471" y="1776231"/>
            <a:ext cx="53277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и численность участников КФХ</a:t>
            </a:r>
          </a:p>
        </p:txBody>
      </p:sp>
      <p:sp>
        <p:nvSpPr>
          <p:cNvPr id="47" name="Скругленный прямоугольник 10">
            <a:extLst>
              <a:ext uri="{FF2B5EF4-FFF2-40B4-BE49-F238E27FC236}">
                <a16:creationId xmlns:a16="http://schemas.microsoft.com/office/drawing/2014/main" id="{29C37F83-0D9D-CC70-679A-B1C2D44F1FC2}"/>
              </a:ext>
            </a:extLst>
          </p:cNvPr>
          <p:cNvSpPr/>
          <p:nvPr/>
        </p:nvSpPr>
        <p:spPr>
          <a:xfrm>
            <a:off x="1178636" y="1664700"/>
            <a:ext cx="2575389" cy="530841"/>
          </a:xfrm>
          <a:prstGeom prst="roundRect">
            <a:avLst/>
          </a:prstGeom>
          <a:solidFill>
            <a:srgbClr val="E1F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 КФХ  с членами КФХ (не менее 2 членов)</a:t>
            </a:r>
          </a:p>
        </p:txBody>
      </p:sp>
      <p:sp>
        <p:nvSpPr>
          <p:cNvPr id="4" name="Скругленный прямоугольник 10">
            <a:extLst>
              <a:ext uri="{FF2B5EF4-FFF2-40B4-BE49-F238E27FC236}">
                <a16:creationId xmlns:a16="http://schemas.microsoft.com/office/drawing/2014/main" id="{97337504-590C-2F87-7C33-04AE2FFEA35F}"/>
              </a:ext>
            </a:extLst>
          </p:cNvPr>
          <p:cNvSpPr/>
          <p:nvPr/>
        </p:nvSpPr>
        <p:spPr>
          <a:xfrm>
            <a:off x="7385392" y="2292188"/>
            <a:ext cx="1377879" cy="530841"/>
          </a:xfrm>
          <a:prstGeom prst="roundRect">
            <a:avLst/>
          </a:prstGeom>
          <a:solidFill>
            <a:srgbClr val="4077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E1F0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Члены КФХ</a:t>
            </a:r>
          </a:p>
        </p:txBody>
      </p:sp>
      <p:sp>
        <p:nvSpPr>
          <p:cNvPr id="5" name="Скругленный прямоугольник 10">
            <a:extLst>
              <a:ext uri="{FF2B5EF4-FFF2-40B4-BE49-F238E27FC236}">
                <a16:creationId xmlns:a16="http://schemas.microsoft.com/office/drawing/2014/main" id="{B45F5097-460A-8901-8492-9F0483B3A758}"/>
              </a:ext>
            </a:extLst>
          </p:cNvPr>
          <p:cNvSpPr/>
          <p:nvPr/>
        </p:nvSpPr>
        <p:spPr>
          <a:xfrm>
            <a:off x="7049103" y="3169677"/>
            <a:ext cx="2050456" cy="624924"/>
          </a:xfrm>
          <a:prstGeom prst="roundRect">
            <a:avLst>
              <a:gd name="adj" fmla="val 10689"/>
            </a:avLst>
          </a:prstGeom>
          <a:solidFill>
            <a:srgbClr val="4077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E1F0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Дети, братья, сестры, внуки</a:t>
            </a:r>
          </a:p>
        </p:txBody>
      </p:sp>
      <p:sp>
        <p:nvSpPr>
          <p:cNvPr id="6" name="Скругленный прямоугольник 10">
            <a:extLst>
              <a:ext uri="{FF2B5EF4-FFF2-40B4-BE49-F238E27FC236}">
                <a16:creationId xmlns:a16="http://schemas.microsoft.com/office/drawing/2014/main" id="{2549C9F9-C8C1-FDBC-0387-46517A0D45C3}"/>
              </a:ext>
            </a:extLst>
          </p:cNvPr>
          <p:cNvSpPr/>
          <p:nvPr/>
        </p:nvSpPr>
        <p:spPr>
          <a:xfrm>
            <a:off x="4750458" y="3165405"/>
            <a:ext cx="2050457" cy="624924"/>
          </a:xfrm>
          <a:prstGeom prst="roundRect">
            <a:avLst>
              <a:gd name="adj" fmla="val 10689"/>
            </a:avLst>
          </a:prstGeom>
          <a:solidFill>
            <a:srgbClr val="4077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E1F0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Супруги, их родители, дедушки и бабушки</a:t>
            </a:r>
          </a:p>
        </p:txBody>
      </p:sp>
      <p:sp>
        <p:nvSpPr>
          <p:cNvPr id="7" name="Скругленный прямоугольник 10">
            <a:extLst>
              <a:ext uri="{FF2B5EF4-FFF2-40B4-BE49-F238E27FC236}">
                <a16:creationId xmlns:a16="http://schemas.microsoft.com/office/drawing/2014/main" id="{7BB468F8-AB36-B993-6828-FF6B2A333FCE}"/>
              </a:ext>
            </a:extLst>
          </p:cNvPr>
          <p:cNvSpPr/>
          <p:nvPr/>
        </p:nvSpPr>
        <p:spPr>
          <a:xfrm>
            <a:off x="9347748" y="3169677"/>
            <a:ext cx="2050456" cy="624924"/>
          </a:xfrm>
          <a:prstGeom prst="roundRect">
            <a:avLst>
              <a:gd name="adj" fmla="val 10689"/>
            </a:avLst>
          </a:prstGeom>
          <a:solidFill>
            <a:srgbClr val="4077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E1F0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Граждане, не состоящие в родстве</a:t>
            </a:r>
          </a:p>
        </p:txBody>
      </p:sp>
      <p:sp>
        <p:nvSpPr>
          <p:cNvPr id="8" name="Скругленный прямоугольник 10">
            <a:extLst>
              <a:ext uri="{FF2B5EF4-FFF2-40B4-BE49-F238E27FC236}">
                <a16:creationId xmlns:a16="http://schemas.microsoft.com/office/drawing/2014/main" id="{E4E5BB0F-AA9E-8275-A536-18862EF1A90E}"/>
              </a:ext>
            </a:extLst>
          </p:cNvPr>
          <p:cNvSpPr/>
          <p:nvPr/>
        </p:nvSpPr>
        <p:spPr>
          <a:xfrm>
            <a:off x="7049103" y="4158183"/>
            <a:ext cx="2050456" cy="624924"/>
          </a:xfrm>
          <a:prstGeom prst="roundRect">
            <a:avLst>
              <a:gd name="adj" fmla="val 10689"/>
            </a:avLst>
          </a:prstGeom>
          <a:solidFill>
            <a:srgbClr val="82C1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достижении</a:t>
            </a:r>
          </a:p>
          <a:p>
            <a:pPr algn="ctr"/>
            <a:r>
              <a:rPr lang="ru-RU" sz="1600" spc="-100" dirty="0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16-ти лет</a:t>
            </a:r>
          </a:p>
        </p:txBody>
      </p:sp>
      <p:sp>
        <p:nvSpPr>
          <p:cNvPr id="9" name="Скругленный прямоугольник 10">
            <a:extLst>
              <a:ext uri="{FF2B5EF4-FFF2-40B4-BE49-F238E27FC236}">
                <a16:creationId xmlns:a16="http://schemas.microsoft.com/office/drawing/2014/main" id="{48CECA47-405C-F9D0-006C-88FF95867FC0}"/>
              </a:ext>
            </a:extLst>
          </p:cNvPr>
          <p:cNvSpPr/>
          <p:nvPr/>
        </p:nvSpPr>
        <p:spPr>
          <a:xfrm>
            <a:off x="9351959" y="4158183"/>
            <a:ext cx="2050456" cy="624924"/>
          </a:xfrm>
          <a:prstGeom prst="roundRect">
            <a:avLst>
              <a:gd name="adj" fmla="val 10689"/>
            </a:avLst>
          </a:prstGeom>
          <a:solidFill>
            <a:srgbClr val="82C1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более 5-ти человек</a:t>
            </a:r>
          </a:p>
        </p:txBody>
      </p:sp>
      <p:cxnSp>
        <p:nvCxnSpPr>
          <p:cNvPr id="11" name="Соединитель: уступ 10">
            <a:extLst>
              <a:ext uri="{FF2B5EF4-FFF2-40B4-BE49-F238E27FC236}">
                <a16:creationId xmlns:a16="http://schemas.microsoft.com/office/drawing/2014/main" id="{E6867466-7D35-907E-61DF-FD86DA61D4FD}"/>
              </a:ext>
            </a:extLst>
          </p:cNvPr>
          <p:cNvCxnSpPr>
            <a:stCxn id="4" idx="2"/>
            <a:endCxn id="6" idx="0"/>
          </p:cNvCxnSpPr>
          <p:nvPr/>
        </p:nvCxnSpPr>
        <p:spPr>
          <a:xfrm rot="5400000">
            <a:off x="6753822" y="1844895"/>
            <a:ext cx="342377" cy="2298645"/>
          </a:xfrm>
          <a:prstGeom prst="bentConnector3">
            <a:avLst/>
          </a:prstGeom>
          <a:ln w="15875">
            <a:solidFill>
              <a:srgbClr val="4077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: уступ 21">
            <a:extLst>
              <a:ext uri="{FF2B5EF4-FFF2-40B4-BE49-F238E27FC236}">
                <a16:creationId xmlns:a16="http://schemas.microsoft.com/office/drawing/2014/main" id="{08361EB2-75F7-02DF-E2F9-641953A85FEB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>
          <a:xfrm rot="16200000" flipH="1">
            <a:off x="9050330" y="1847030"/>
            <a:ext cx="346649" cy="2298645"/>
          </a:xfrm>
          <a:prstGeom prst="bentConnector3">
            <a:avLst/>
          </a:prstGeom>
          <a:ln w="15875">
            <a:solidFill>
              <a:srgbClr val="4077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14591984-D3DD-FB93-7D21-4BAF3A8133FD}"/>
              </a:ext>
            </a:extLst>
          </p:cNvPr>
          <p:cNvCxnSpPr>
            <a:stCxn id="4" idx="2"/>
            <a:endCxn id="5" idx="0"/>
          </p:cNvCxnSpPr>
          <p:nvPr/>
        </p:nvCxnSpPr>
        <p:spPr>
          <a:xfrm>
            <a:off x="8074331" y="2823029"/>
            <a:ext cx="0" cy="346649"/>
          </a:xfrm>
          <a:prstGeom prst="straightConnector1">
            <a:avLst/>
          </a:prstGeom>
          <a:ln w="15875">
            <a:solidFill>
              <a:srgbClr val="4077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авая фигурная скобка 42">
            <a:extLst>
              <a:ext uri="{FF2B5EF4-FFF2-40B4-BE49-F238E27FC236}">
                <a16:creationId xmlns:a16="http://schemas.microsoft.com/office/drawing/2014/main" id="{FE7A8B63-CEC6-B745-2F4F-CC9B2844E17B}"/>
              </a:ext>
            </a:extLst>
          </p:cNvPr>
          <p:cNvSpPr/>
          <p:nvPr/>
        </p:nvSpPr>
        <p:spPr>
          <a:xfrm rot="5400000">
            <a:off x="7878098" y="1822817"/>
            <a:ext cx="392467" cy="6647747"/>
          </a:xfrm>
          <a:prstGeom prst="rightBrace">
            <a:avLst>
              <a:gd name="adj1" fmla="val 55793"/>
              <a:gd name="adj2" fmla="val 50000"/>
            </a:avLst>
          </a:prstGeom>
          <a:ln w="19050">
            <a:solidFill>
              <a:srgbClr val="3460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9F0BD8E-DF21-7DBF-1EDE-A55B2CAC7467}"/>
              </a:ext>
            </a:extLst>
          </p:cNvPr>
          <p:cNvSpPr txBox="1"/>
          <p:nvPr/>
        </p:nvSpPr>
        <p:spPr>
          <a:xfrm>
            <a:off x="6800915" y="5442045"/>
            <a:ext cx="25468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более 3-х семей</a:t>
            </a:r>
          </a:p>
        </p:txBody>
      </p:sp>
    </p:spTree>
    <p:extLst>
      <p:ext uri="{BB962C8B-B14F-4D97-AF65-F5344CB8AC3E}">
        <p14:creationId xmlns:p14="http://schemas.microsoft.com/office/powerpoint/2010/main" val="838998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5B519E-0F43-DD63-F799-6BC01FECE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00579BD-9E9C-BAFC-2344-8DFA93E563D2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4447119" y="2124760"/>
            <a:ext cx="3450163" cy="6858000"/>
            <a:chOff x="0" y="0"/>
            <a:chExt cx="3198876" cy="6358509"/>
          </a:xfrm>
          <a:solidFill>
            <a:srgbClr val="E1F0CF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C109727-ECCA-0B21-C336-1DDF1B29D8E7}"/>
                </a:ext>
              </a:extLst>
            </p:cNvPr>
            <p:cNvSpPr/>
            <p:nvPr/>
          </p:nvSpPr>
          <p:spPr>
            <a:xfrm>
              <a:off x="3937" y="3937"/>
              <a:ext cx="3191129" cy="6350635"/>
            </a:xfrm>
            <a:custGeom>
              <a:avLst/>
              <a:gdLst/>
              <a:ahLst/>
              <a:cxnLst/>
              <a:rect l="l" t="t" r="r" b="b"/>
              <a:pathLst>
                <a:path w="3191129" h="6350635">
                  <a:moveTo>
                    <a:pt x="3175254" y="0"/>
                  </a:moveTo>
                  <a:cubicBezTo>
                    <a:pt x="1421638" y="0"/>
                    <a:pt x="0" y="1421638"/>
                    <a:pt x="0" y="3175254"/>
                  </a:cubicBezTo>
                  <a:cubicBezTo>
                    <a:pt x="0" y="4928870"/>
                    <a:pt x="1421638" y="6350635"/>
                    <a:pt x="3175381" y="6350635"/>
                  </a:cubicBezTo>
                  <a:lnTo>
                    <a:pt x="3191129" y="4412361"/>
                  </a:lnTo>
                  <a:cubicBezTo>
                    <a:pt x="2512822" y="4412361"/>
                    <a:pt x="1963039" y="3862578"/>
                    <a:pt x="1963039" y="3184271"/>
                  </a:cubicBezTo>
                  <a:cubicBezTo>
                    <a:pt x="1963039" y="2505964"/>
                    <a:pt x="2512822" y="1956181"/>
                    <a:pt x="3191129" y="1956181"/>
                  </a:cubicBezTo>
                  <a:lnTo>
                    <a:pt x="3175254" y="0"/>
                  </a:lnTo>
                  <a:close/>
                </a:path>
              </a:pathLst>
            </a:custGeom>
            <a:grpFill/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CCB01C2-7EE5-2280-99D7-9C919CEC40B5}"/>
                </a:ext>
              </a:extLst>
            </p:cNvPr>
            <p:cNvSpPr/>
            <p:nvPr/>
          </p:nvSpPr>
          <p:spPr>
            <a:xfrm>
              <a:off x="0" y="0"/>
              <a:ext cx="3198749" cy="6358509"/>
            </a:xfrm>
            <a:custGeom>
              <a:avLst/>
              <a:gdLst/>
              <a:ahLst/>
              <a:cxnLst/>
              <a:rect l="l" t="t" r="r" b="b"/>
              <a:pathLst>
                <a:path w="3198749" h="6358509">
                  <a:moveTo>
                    <a:pt x="3183128" y="6358509"/>
                  </a:moveTo>
                  <a:lnTo>
                    <a:pt x="3179318" y="6358509"/>
                  </a:lnTo>
                  <a:cubicBezTo>
                    <a:pt x="2750185" y="6358509"/>
                    <a:pt x="2333752" y="6274435"/>
                    <a:pt x="1941830" y="6108700"/>
                  </a:cubicBezTo>
                  <a:cubicBezTo>
                    <a:pt x="1563243" y="5948553"/>
                    <a:pt x="1223264" y="5719318"/>
                    <a:pt x="931291" y="5427345"/>
                  </a:cubicBezTo>
                  <a:cubicBezTo>
                    <a:pt x="639318" y="5135372"/>
                    <a:pt x="410083" y="4795393"/>
                    <a:pt x="249936" y="4416806"/>
                  </a:cubicBezTo>
                  <a:cubicBezTo>
                    <a:pt x="84074" y="4024757"/>
                    <a:pt x="0" y="3608451"/>
                    <a:pt x="0" y="3179191"/>
                  </a:cubicBezTo>
                  <a:cubicBezTo>
                    <a:pt x="0" y="2749931"/>
                    <a:pt x="84074" y="2333625"/>
                    <a:pt x="249809" y="1941703"/>
                  </a:cubicBezTo>
                  <a:cubicBezTo>
                    <a:pt x="409956" y="1563116"/>
                    <a:pt x="639191" y="1223137"/>
                    <a:pt x="931164" y="931164"/>
                  </a:cubicBezTo>
                  <a:cubicBezTo>
                    <a:pt x="1223137" y="639191"/>
                    <a:pt x="1563116" y="409956"/>
                    <a:pt x="1941703" y="249809"/>
                  </a:cubicBezTo>
                  <a:cubicBezTo>
                    <a:pt x="2333625" y="84074"/>
                    <a:pt x="2750058" y="0"/>
                    <a:pt x="3179191" y="0"/>
                  </a:cubicBezTo>
                  <a:lnTo>
                    <a:pt x="3183001" y="0"/>
                  </a:lnTo>
                  <a:lnTo>
                    <a:pt x="3183001" y="3810"/>
                  </a:lnTo>
                  <a:lnTo>
                    <a:pt x="3198749" y="1964055"/>
                  </a:lnTo>
                  <a:lnTo>
                    <a:pt x="3194812" y="1964055"/>
                  </a:lnTo>
                  <a:cubicBezTo>
                    <a:pt x="2867787" y="1964055"/>
                    <a:pt x="2560320" y="2091436"/>
                    <a:pt x="2329180" y="2322576"/>
                  </a:cubicBezTo>
                  <a:cubicBezTo>
                    <a:pt x="2097913" y="2553843"/>
                    <a:pt x="1970659" y="2861183"/>
                    <a:pt x="1970659" y="3188208"/>
                  </a:cubicBezTo>
                  <a:cubicBezTo>
                    <a:pt x="1970659" y="3515233"/>
                    <a:pt x="2098040" y="3822700"/>
                    <a:pt x="2329180" y="4053840"/>
                  </a:cubicBezTo>
                  <a:cubicBezTo>
                    <a:pt x="2560447" y="4285107"/>
                    <a:pt x="2867787" y="4412361"/>
                    <a:pt x="3194812" y="4412361"/>
                  </a:cubicBezTo>
                  <a:lnTo>
                    <a:pt x="3198749" y="4412361"/>
                  </a:lnTo>
                  <a:lnTo>
                    <a:pt x="3198749" y="4416298"/>
                  </a:lnTo>
                  <a:lnTo>
                    <a:pt x="3183128" y="6358509"/>
                  </a:lnTo>
                  <a:close/>
                  <a:moveTo>
                    <a:pt x="3175381" y="7747"/>
                  </a:moveTo>
                  <a:cubicBezTo>
                    <a:pt x="2748534" y="8255"/>
                    <a:pt x="2334514" y="92075"/>
                    <a:pt x="1944751" y="256921"/>
                  </a:cubicBezTo>
                  <a:cubicBezTo>
                    <a:pt x="1567053" y="416687"/>
                    <a:pt x="1227963" y="645287"/>
                    <a:pt x="936625" y="936625"/>
                  </a:cubicBezTo>
                  <a:cubicBezTo>
                    <a:pt x="645414" y="1227836"/>
                    <a:pt x="416687" y="1567053"/>
                    <a:pt x="256921" y="1944751"/>
                  </a:cubicBezTo>
                  <a:cubicBezTo>
                    <a:pt x="91567" y="2335784"/>
                    <a:pt x="7747" y="2751074"/>
                    <a:pt x="7747" y="3179191"/>
                  </a:cubicBezTo>
                  <a:cubicBezTo>
                    <a:pt x="7747" y="3607308"/>
                    <a:pt x="91567" y="4022725"/>
                    <a:pt x="256921" y="4413631"/>
                  </a:cubicBezTo>
                  <a:cubicBezTo>
                    <a:pt x="416687" y="4791329"/>
                    <a:pt x="645287" y="5130419"/>
                    <a:pt x="936625" y="5421757"/>
                  </a:cubicBezTo>
                  <a:cubicBezTo>
                    <a:pt x="1227836" y="5712968"/>
                    <a:pt x="1567053" y="5941695"/>
                    <a:pt x="1944751" y="6101461"/>
                  </a:cubicBezTo>
                  <a:cubicBezTo>
                    <a:pt x="2334514" y="6266307"/>
                    <a:pt x="2748534" y="6350127"/>
                    <a:pt x="3175381" y="6350635"/>
                  </a:cubicBezTo>
                  <a:lnTo>
                    <a:pt x="3191129" y="4420108"/>
                  </a:lnTo>
                  <a:cubicBezTo>
                    <a:pt x="2863469" y="4419092"/>
                    <a:pt x="2555621" y="4291076"/>
                    <a:pt x="2323846" y="4059301"/>
                  </a:cubicBezTo>
                  <a:cubicBezTo>
                    <a:pt x="2091182" y="3826637"/>
                    <a:pt x="1963039" y="3517265"/>
                    <a:pt x="1963039" y="3188208"/>
                  </a:cubicBezTo>
                  <a:cubicBezTo>
                    <a:pt x="1963039" y="2859151"/>
                    <a:pt x="2091182" y="2549779"/>
                    <a:pt x="2323846" y="2317115"/>
                  </a:cubicBezTo>
                  <a:cubicBezTo>
                    <a:pt x="2555621" y="2085340"/>
                    <a:pt x="2863469" y="1957324"/>
                    <a:pt x="3191129" y="1956308"/>
                  </a:cubicBezTo>
                  <a:lnTo>
                    <a:pt x="3175381" y="7747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47758B37-BD90-05A0-ADC4-BF5518C8B99C}"/>
              </a:ext>
            </a:extLst>
          </p:cNvPr>
          <p:cNvGrpSpPr/>
          <p:nvPr/>
        </p:nvGrpSpPr>
        <p:grpSpPr>
          <a:xfrm>
            <a:off x="377893" y="-1053308"/>
            <a:ext cx="2106615" cy="2106615"/>
            <a:chOff x="0" y="0"/>
            <a:chExt cx="812800" cy="812800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2F6DBAD5-FD0E-BC14-3FA0-248FD63C760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7709"/>
            </a:solidFill>
          </p:spPr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37C05487-11E3-AE09-3711-5957A8BA1FDD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3639AA50-0C3C-C05D-5A95-972EF17C308C}"/>
              </a:ext>
            </a:extLst>
          </p:cNvPr>
          <p:cNvGrpSpPr/>
          <p:nvPr/>
        </p:nvGrpSpPr>
        <p:grpSpPr>
          <a:xfrm>
            <a:off x="735953" y="-695247"/>
            <a:ext cx="1390494" cy="1390494"/>
            <a:chOff x="0" y="0"/>
            <a:chExt cx="812800" cy="812800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7F25E834-674F-3A3A-71AA-2BC61AEC7D4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428625" cap="sq">
              <a:solidFill>
                <a:srgbClr val="FCFFEE"/>
              </a:solidFill>
              <a:prstDash val="solid"/>
              <a:miter/>
            </a:ln>
          </p:spPr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3B96A458-A4B0-0E76-2224-B45E28BED4BB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40" name="Текст 3">
            <a:extLst>
              <a:ext uri="{FF2B5EF4-FFF2-40B4-BE49-F238E27FC236}">
                <a16:creationId xmlns:a16="http://schemas.microsoft.com/office/drawing/2014/main" id="{D8BDB2E1-7631-EA8A-3829-96D03A80BF71}"/>
              </a:ext>
            </a:extLst>
          </p:cNvPr>
          <p:cNvSpPr txBox="1">
            <a:spLocks/>
          </p:cNvSpPr>
          <p:nvPr/>
        </p:nvSpPr>
        <p:spPr>
          <a:xfrm>
            <a:off x="2555841" y="977323"/>
            <a:ext cx="7862439" cy="577152"/>
          </a:xfrm>
          <a:prstGeom prst="rect">
            <a:avLst/>
          </a:prstGeom>
        </p:spPr>
        <p:txBody>
          <a:bodyPr vert="horz" lIns="60960" tIns="30480" rIns="60960" bIns="30480" rtlCol="0" anchor="ctr">
            <a:normAutofit fontScale="85000" lnSpcReduction="10000"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Средства, предусмотренные Государственной программой, в целях реализации проекта грантополучателя и трудоустройства на постоянную работу новых работников. </a:t>
            </a:r>
          </a:p>
        </p:txBody>
      </p:sp>
      <p:sp>
        <p:nvSpPr>
          <p:cNvPr id="41" name="Текст 4">
            <a:extLst>
              <a:ext uri="{FF2B5EF4-FFF2-40B4-BE49-F238E27FC236}">
                <a16:creationId xmlns:a16="http://schemas.microsoft.com/office/drawing/2014/main" id="{DCC6361D-DADD-16BA-BA5D-D7FF3C8A9676}"/>
              </a:ext>
            </a:extLst>
          </p:cNvPr>
          <p:cNvSpPr txBox="1">
            <a:spLocks/>
          </p:cNvSpPr>
          <p:nvPr/>
        </p:nvSpPr>
        <p:spPr>
          <a:xfrm>
            <a:off x="421971" y="5811352"/>
            <a:ext cx="11302703" cy="73278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ru-RU" sz="1600" dirty="0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использования гранта на развитие фермерского хозяйства составляет не более 18 месяцев со дня его получения</a:t>
            </a:r>
            <a:endParaRPr lang="ru-RU" sz="1600" b="1" dirty="0">
              <a:solidFill>
                <a:srgbClr val="3460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800"/>
              </a:spcBef>
            </a:pPr>
            <a:r>
              <a:rPr lang="ru-RU" sz="1600" dirty="0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Минимальный размер гранта – 3 млн. руб. </a:t>
            </a:r>
          </a:p>
        </p:txBody>
      </p:sp>
      <p:graphicFrame>
        <p:nvGraphicFramePr>
          <p:cNvPr id="42" name="Диаграмма 41">
            <a:extLst>
              <a:ext uri="{FF2B5EF4-FFF2-40B4-BE49-F238E27FC236}">
                <a16:creationId xmlns:a16="http://schemas.microsoft.com/office/drawing/2014/main" id="{591A1A42-B893-D883-6486-4156B89C8DD9}"/>
              </a:ext>
            </a:extLst>
          </p:cNvPr>
          <p:cNvGraphicFramePr>
            <a:graphicFrameLocks/>
          </p:cNvGraphicFramePr>
          <p:nvPr/>
        </p:nvGraphicFramePr>
        <p:xfrm>
          <a:off x="1037280" y="1864578"/>
          <a:ext cx="10050152" cy="3689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3" name="Текст 6">
            <a:extLst>
              <a:ext uri="{FF2B5EF4-FFF2-40B4-BE49-F238E27FC236}">
                <a16:creationId xmlns:a16="http://schemas.microsoft.com/office/drawing/2014/main" id="{3A8ADB25-E4EB-7B2D-34E9-3E6950D148A4}"/>
              </a:ext>
            </a:extLst>
          </p:cNvPr>
          <p:cNvSpPr txBox="1">
            <a:spLocks/>
          </p:cNvSpPr>
          <p:nvPr/>
        </p:nvSpPr>
        <p:spPr>
          <a:xfrm>
            <a:off x="2668552" y="416514"/>
            <a:ext cx="7133225" cy="579658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33" b="1" dirty="0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Гранты на развитие фермерского хозяйства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F22D0666-D5C8-F7F3-D841-2EBE73571D1B}"/>
              </a:ext>
            </a:extLst>
          </p:cNvPr>
          <p:cNvSpPr/>
          <p:nvPr/>
        </p:nvSpPr>
        <p:spPr>
          <a:xfrm rot="-5400000">
            <a:off x="-1020763" y="3460621"/>
            <a:ext cx="3189647" cy="383205"/>
          </a:xfrm>
          <a:prstGeom prst="rect">
            <a:avLst/>
          </a:prstGeom>
          <a:solidFill>
            <a:srgbClr val="82C1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678282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BC0F33-C7E8-6933-071B-BE6D66960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D772C44-6EAB-AF1D-DF45-10A7A6359B97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-744157" y="488"/>
            <a:ext cx="3450163" cy="6858000"/>
            <a:chOff x="0" y="0"/>
            <a:chExt cx="3198876" cy="6358509"/>
          </a:xfrm>
          <a:solidFill>
            <a:srgbClr val="E1F0CF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8E15359-DE4E-F548-7BB1-B43166C8A392}"/>
                </a:ext>
              </a:extLst>
            </p:cNvPr>
            <p:cNvSpPr/>
            <p:nvPr/>
          </p:nvSpPr>
          <p:spPr>
            <a:xfrm>
              <a:off x="3937" y="3937"/>
              <a:ext cx="3191129" cy="6350635"/>
            </a:xfrm>
            <a:custGeom>
              <a:avLst/>
              <a:gdLst/>
              <a:ahLst/>
              <a:cxnLst/>
              <a:rect l="l" t="t" r="r" b="b"/>
              <a:pathLst>
                <a:path w="3191129" h="6350635">
                  <a:moveTo>
                    <a:pt x="3175254" y="0"/>
                  </a:moveTo>
                  <a:cubicBezTo>
                    <a:pt x="1421638" y="0"/>
                    <a:pt x="0" y="1421638"/>
                    <a:pt x="0" y="3175254"/>
                  </a:cubicBezTo>
                  <a:cubicBezTo>
                    <a:pt x="0" y="4928870"/>
                    <a:pt x="1421638" y="6350635"/>
                    <a:pt x="3175381" y="6350635"/>
                  </a:cubicBezTo>
                  <a:lnTo>
                    <a:pt x="3191129" y="4412361"/>
                  </a:lnTo>
                  <a:cubicBezTo>
                    <a:pt x="2512822" y="4412361"/>
                    <a:pt x="1963039" y="3862578"/>
                    <a:pt x="1963039" y="3184271"/>
                  </a:cubicBezTo>
                  <a:cubicBezTo>
                    <a:pt x="1963039" y="2505964"/>
                    <a:pt x="2512822" y="1956181"/>
                    <a:pt x="3191129" y="1956181"/>
                  </a:cubicBezTo>
                  <a:lnTo>
                    <a:pt x="3175254" y="0"/>
                  </a:lnTo>
                  <a:close/>
                </a:path>
              </a:pathLst>
            </a:custGeom>
            <a:grpFill/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2D11441-C1DF-414A-2FD3-73453638D0BB}"/>
                </a:ext>
              </a:extLst>
            </p:cNvPr>
            <p:cNvSpPr/>
            <p:nvPr/>
          </p:nvSpPr>
          <p:spPr>
            <a:xfrm>
              <a:off x="0" y="0"/>
              <a:ext cx="3198749" cy="6358509"/>
            </a:xfrm>
            <a:custGeom>
              <a:avLst/>
              <a:gdLst/>
              <a:ahLst/>
              <a:cxnLst/>
              <a:rect l="l" t="t" r="r" b="b"/>
              <a:pathLst>
                <a:path w="3198749" h="6358509">
                  <a:moveTo>
                    <a:pt x="3183128" y="6358509"/>
                  </a:moveTo>
                  <a:lnTo>
                    <a:pt x="3179318" y="6358509"/>
                  </a:lnTo>
                  <a:cubicBezTo>
                    <a:pt x="2750185" y="6358509"/>
                    <a:pt x="2333752" y="6274435"/>
                    <a:pt x="1941830" y="6108700"/>
                  </a:cubicBezTo>
                  <a:cubicBezTo>
                    <a:pt x="1563243" y="5948553"/>
                    <a:pt x="1223264" y="5719318"/>
                    <a:pt x="931291" y="5427345"/>
                  </a:cubicBezTo>
                  <a:cubicBezTo>
                    <a:pt x="639318" y="5135372"/>
                    <a:pt x="410083" y="4795393"/>
                    <a:pt x="249936" y="4416806"/>
                  </a:cubicBezTo>
                  <a:cubicBezTo>
                    <a:pt x="84074" y="4024757"/>
                    <a:pt x="0" y="3608451"/>
                    <a:pt x="0" y="3179191"/>
                  </a:cubicBezTo>
                  <a:cubicBezTo>
                    <a:pt x="0" y="2749931"/>
                    <a:pt x="84074" y="2333625"/>
                    <a:pt x="249809" y="1941703"/>
                  </a:cubicBezTo>
                  <a:cubicBezTo>
                    <a:pt x="409956" y="1563116"/>
                    <a:pt x="639191" y="1223137"/>
                    <a:pt x="931164" y="931164"/>
                  </a:cubicBezTo>
                  <a:cubicBezTo>
                    <a:pt x="1223137" y="639191"/>
                    <a:pt x="1563116" y="409956"/>
                    <a:pt x="1941703" y="249809"/>
                  </a:cubicBezTo>
                  <a:cubicBezTo>
                    <a:pt x="2333625" y="84074"/>
                    <a:pt x="2750058" y="0"/>
                    <a:pt x="3179191" y="0"/>
                  </a:cubicBezTo>
                  <a:lnTo>
                    <a:pt x="3183001" y="0"/>
                  </a:lnTo>
                  <a:lnTo>
                    <a:pt x="3183001" y="3810"/>
                  </a:lnTo>
                  <a:lnTo>
                    <a:pt x="3198749" y="1964055"/>
                  </a:lnTo>
                  <a:lnTo>
                    <a:pt x="3194812" y="1964055"/>
                  </a:lnTo>
                  <a:cubicBezTo>
                    <a:pt x="2867787" y="1964055"/>
                    <a:pt x="2560320" y="2091436"/>
                    <a:pt x="2329180" y="2322576"/>
                  </a:cubicBezTo>
                  <a:cubicBezTo>
                    <a:pt x="2097913" y="2553843"/>
                    <a:pt x="1970659" y="2861183"/>
                    <a:pt x="1970659" y="3188208"/>
                  </a:cubicBezTo>
                  <a:cubicBezTo>
                    <a:pt x="1970659" y="3515233"/>
                    <a:pt x="2098040" y="3822700"/>
                    <a:pt x="2329180" y="4053840"/>
                  </a:cubicBezTo>
                  <a:cubicBezTo>
                    <a:pt x="2560447" y="4285107"/>
                    <a:pt x="2867787" y="4412361"/>
                    <a:pt x="3194812" y="4412361"/>
                  </a:cubicBezTo>
                  <a:lnTo>
                    <a:pt x="3198749" y="4412361"/>
                  </a:lnTo>
                  <a:lnTo>
                    <a:pt x="3198749" y="4416298"/>
                  </a:lnTo>
                  <a:lnTo>
                    <a:pt x="3183128" y="6358509"/>
                  </a:lnTo>
                  <a:close/>
                  <a:moveTo>
                    <a:pt x="3175381" y="7747"/>
                  </a:moveTo>
                  <a:cubicBezTo>
                    <a:pt x="2748534" y="8255"/>
                    <a:pt x="2334514" y="92075"/>
                    <a:pt x="1944751" y="256921"/>
                  </a:cubicBezTo>
                  <a:cubicBezTo>
                    <a:pt x="1567053" y="416687"/>
                    <a:pt x="1227963" y="645287"/>
                    <a:pt x="936625" y="936625"/>
                  </a:cubicBezTo>
                  <a:cubicBezTo>
                    <a:pt x="645414" y="1227836"/>
                    <a:pt x="416687" y="1567053"/>
                    <a:pt x="256921" y="1944751"/>
                  </a:cubicBezTo>
                  <a:cubicBezTo>
                    <a:pt x="91567" y="2335784"/>
                    <a:pt x="7747" y="2751074"/>
                    <a:pt x="7747" y="3179191"/>
                  </a:cubicBezTo>
                  <a:cubicBezTo>
                    <a:pt x="7747" y="3607308"/>
                    <a:pt x="91567" y="4022725"/>
                    <a:pt x="256921" y="4413631"/>
                  </a:cubicBezTo>
                  <a:cubicBezTo>
                    <a:pt x="416687" y="4791329"/>
                    <a:pt x="645287" y="5130419"/>
                    <a:pt x="936625" y="5421757"/>
                  </a:cubicBezTo>
                  <a:cubicBezTo>
                    <a:pt x="1227836" y="5712968"/>
                    <a:pt x="1567053" y="5941695"/>
                    <a:pt x="1944751" y="6101461"/>
                  </a:cubicBezTo>
                  <a:cubicBezTo>
                    <a:pt x="2334514" y="6266307"/>
                    <a:pt x="2748534" y="6350127"/>
                    <a:pt x="3175381" y="6350635"/>
                  </a:cubicBezTo>
                  <a:lnTo>
                    <a:pt x="3191129" y="4420108"/>
                  </a:lnTo>
                  <a:cubicBezTo>
                    <a:pt x="2863469" y="4419092"/>
                    <a:pt x="2555621" y="4291076"/>
                    <a:pt x="2323846" y="4059301"/>
                  </a:cubicBezTo>
                  <a:cubicBezTo>
                    <a:pt x="2091182" y="3826637"/>
                    <a:pt x="1963039" y="3517265"/>
                    <a:pt x="1963039" y="3188208"/>
                  </a:cubicBezTo>
                  <a:cubicBezTo>
                    <a:pt x="1963039" y="2859151"/>
                    <a:pt x="2091182" y="2549779"/>
                    <a:pt x="2323846" y="2317115"/>
                  </a:cubicBezTo>
                  <a:cubicBezTo>
                    <a:pt x="2555621" y="2085340"/>
                    <a:pt x="2863469" y="1957324"/>
                    <a:pt x="3191129" y="1956308"/>
                  </a:cubicBezTo>
                  <a:lnTo>
                    <a:pt x="3175381" y="7747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D7F66384-B5FF-990D-1B80-BF41C008C132}"/>
              </a:ext>
            </a:extLst>
          </p:cNvPr>
          <p:cNvGrpSpPr/>
          <p:nvPr/>
        </p:nvGrpSpPr>
        <p:grpSpPr>
          <a:xfrm>
            <a:off x="11200143" y="584201"/>
            <a:ext cx="2106615" cy="2106615"/>
            <a:chOff x="0" y="0"/>
            <a:chExt cx="812800" cy="812800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A38CD2AF-8A62-34CF-597B-45C8BB3112E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7709"/>
            </a:solidFill>
          </p:spPr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ED4CF7A2-26F3-20FB-83E5-26F60F6F3E3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C47235C0-5A2F-63D0-074B-8FA02301BC51}"/>
              </a:ext>
            </a:extLst>
          </p:cNvPr>
          <p:cNvGrpSpPr/>
          <p:nvPr/>
        </p:nvGrpSpPr>
        <p:grpSpPr>
          <a:xfrm>
            <a:off x="11558204" y="942261"/>
            <a:ext cx="1390494" cy="1390494"/>
            <a:chOff x="0" y="0"/>
            <a:chExt cx="812800" cy="812800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0581DE5D-7782-5F57-0F00-D40429EE128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428625" cap="sq">
              <a:solidFill>
                <a:srgbClr val="FCFFEE"/>
              </a:solidFill>
              <a:prstDash val="solid"/>
              <a:miter/>
            </a:ln>
          </p:spPr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CA0B7209-7253-B390-7A17-C4B1187C669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40" name="Текст 3">
            <a:extLst>
              <a:ext uri="{FF2B5EF4-FFF2-40B4-BE49-F238E27FC236}">
                <a16:creationId xmlns:a16="http://schemas.microsoft.com/office/drawing/2014/main" id="{56E9B09F-4C99-E5DE-FFD7-7AA37BAAC93D}"/>
              </a:ext>
            </a:extLst>
          </p:cNvPr>
          <p:cNvSpPr txBox="1">
            <a:spLocks/>
          </p:cNvSpPr>
          <p:nvPr/>
        </p:nvSpPr>
        <p:spPr>
          <a:xfrm>
            <a:off x="2555841" y="977323"/>
            <a:ext cx="7862439" cy="577152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может быть увеличен на 1 млн. рублей, в случае организации содержания не менее 500 коров и не менее  2500 голов овцематок и (или </a:t>
            </a:r>
            <a:r>
              <a:rPr lang="ru-RU" sz="1600" dirty="0" err="1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козоматок</a:t>
            </a:r>
            <a:r>
              <a:rPr lang="ru-RU" sz="1600" dirty="0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41" name="Текст 4">
            <a:extLst>
              <a:ext uri="{FF2B5EF4-FFF2-40B4-BE49-F238E27FC236}">
                <a16:creationId xmlns:a16="http://schemas.microsoft.com/office/drawing/2014/main" id="{D4E70B4D-AF78-90D1-B0F8-2456C96A8E07}"/>
              </a:ext>
            </a:extLst>
          </p:cNvPr>
          <p:cNvSpPr txBox="1">
            <a:spLocks/>
          </p:cNvSpPr>
          <p:nvPr/>
        </p:nvSpPr>
        <p:spPr>
          <a:xfrm>
            <a:off x="421971" y="5811352"/>
            <a:ext cx="11302703" cy="73278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ru-RU" sz="1600" dirty="0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использования гранта на развитие фермерского хозяйства составляет не более 18 месяцев со дня его получения</a:t>
            </a:r>
          </a:p>
          <a:p>
            <a:pPr>
              <a:spcBef>
                <a:spcPts val="800"/>
              </a:spcBef>
            </a:pPr>
            <a:r>
              <a:rPr lang="ru-RU" sz="1600" dirty="0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Минимальный размер гранта – 3 млн. руб. </a:t>
            </a:r>
          </a:p>
        </p:txBody>
      </p:sp>
      <p:graphicFrame>
        <p:nvGraphicFramePr>
          <p:cNvPr id="42" name="Диаграмма 41">
            <a:extLst>
              <a:ext uri="{FF2B5EF4-FFF2-40B4-BE49-F238E27FC236}">
                <a16:creationId xmlns:a16="http://schemas.microsoft.com/office/drawing/2014/main" id="{B49F7361-6D99-C268-B9B6-E1D60F93D9B0}"/>
              </a:ext>
            </a:extLst>
          </p:cNvPr>
          <p:cNvGraphicFramePr>
            <a:graphicFrameLocks/>
          </p:cNvGraphicFramePr>
          <p:nvPr/>
        </p:nvGraphicFramePr>
        <p:xfrm>
          <a:off x="1037280" y="1864578"/>
          <a:ext cx="10050152" cy="3689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3" name="Текст 6">
            <a:extLst>
              <a:ext uri="{FF2B5EF4-FFF2-40B4-BE49-F238E27FC236}">
                <a16:creationId xmlns:a16="http://schemas.microsoft.com/office/drawing/2014/main" id="{08279E48-C854-95E9-3DA6-CC1EE02A8209}"/>
              </a:ext>
            </a:extLst>
          </p:cNvPr>
          <p:cNvSpPr txBox="1">
            <a:spLocks/>
          </p:cNvSpPr>
          <p:nvPr/>
        </p:nvSpPr>
        <p:spPr>
          <a:xfrm>
            <a:off x="2668552" y="416514"/>
            <a:ext cx="7133225" cy="579658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33" b="1" dirty="0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Гранты на развитие фермерского хозяйства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4EC255FF-525D-D194-71B7-F51E53F3F614}"/>
              </a:ext>
            </a:extLst>
          </p:cNvPr>
          <p:cNvSpPr/>
          <p:nvPr/>
        </p:nvSpPr>
        <p:spPr>
          <a:xfrm rot="-5400000">
            <a:off x="-1020763" y="3460621"/>
            <a:ext cx="3189647" cy="383205"/>
          </a:xfrm>
          <a:prstGeom prst="rect">
            <a:avLst/>
          </a:prstGeom>
          <a:solidFill>
            <a:srgbClr val="82C1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-100" dirty="0">
                <a:solidFill>
                  <a:srgbClr val="3460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872014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6CCDD2-69A7-0F40-F17C-CC931A2C9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6A02CB6A-50FE-FC29-537C-02843FE2745F}"/>
              </a:ext>
            </a:extLst>
          </p:cNvPr>
          <p:cNvSpPr/>
          <p:nvPr/>
        </p:nvSpPr>
        <p:spPr>
          <a:xfrm>
            <a:off x="5537200" y="4851401"/>
            <a:ext cx="6236961" cy="1735913"/>
          </a:xfrm>
          <a:prstGeom prst="roundRect">
            <a:avLst>
              <a:gd name="adj" fmla="val 8802"/>
            </a:avLst>
          </a:prstGeom>
          <a:solidFill>
            <a:srgbClr val="4077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FA87976-3D4B-B9BF-A758-29DDF8971864}"/>
              </a:ext>
            </a:extLst>
          </p:cNvPr>
          <p:cNvSpPr/>
          <p:nvPr/>
        </p:nvSpPr>
        <p:spPr>
          <a:xfrm rot="799775">
            <a:off x="-2211770" y="1659016"/>
            <a:ext cx="5185735" cy="5484289"/>
          </a:xfrm>
          <a:custGeom>
            <a:avLst/>
            <a:gdLst/>
            <a:ahLst/>
            <a:cxnLst/>
            <a:rect l="l" t="t" r="r" b="b"/>
            <a:pathLst>
              <a:path w="7778603" h="8226433">
                <a:moveTo>
                  <a:pt x="0" y="0"/>
                </a:moveTo>
                <a:lnTo>
                  <a:pt x="7778603" y="0"/>
                </a:lnTo>
                <a:lnTo>
                  <a:pt x="7778603" y="8226432"/>
                </a:lnTo>
                <a:lnTo>
                  <a:pt x="0" y="8226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7DBCB0ED-2222-6528-8E77-8F72603E6C62}"/>
              </a:ext>
            </a:extLst>
          </p:cNvPr>
          <p:cNvGrpSpPr/>
          <p:nvPr/>
        </p:nvGrpSpPr>
        <p:grpSpPr>
          <a:xfrm>
            <a:off x="762000" y="1803400"/>
            <a:ext cx="4241800" cy="4241800"/>
            <a:chOff x="0" y="0"/>
            <a:chExt cx="6350000" cy="6350000"/>
          </a:xfrm>
          <a:blipFill dpi="0" rotWithShape="1">
            <a:blip r:embed="rId4"/>
            <a:srcRect/>
            <a:stretch>
              <a:fillRect r="-23000"/>
            </a:stretch>
          </a:blip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75931B3-76C9-7C64-5BBA-2B8648469E4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0"/>
                  </a:moveTo>
                  <a:cubicBezTo>
                    <a:pt x="6350000" y="1226820"/>
                    <a:pt x="6350000" y="2456180"/>
                    <a:pt x="6350000" y="3683000"/>
                  </a:cubicBezTo>
                  <a:lnTo>
                    <a:pt x="6223000" y="3683000"/>
                  </a:lnTo>
                  <a:cubicBezTo>
                    <a:pt x="6223000" y="3796030"/>
                    <a:pt x="6223000" y="3950970"/>
                    <a:pt x="6223000" y="4064000"/>
                  </a:cubicBezTo>
                  <a:lnTo>
                    <a:pt x="6096000" y="4064000"/>
                  </a:lnTo>
                  <a:cubicBezTo>
                    <a:pt x="6096000" y="4177030"/>
                    <a:pt x="6096000" y="4331970"/>
                    <a:pt x="6096000" y="4445000"/>
                  </a:cubicBezTo>
                  <a:lnTo>
                    <a:pt x="5969000" y="4445000"/>
                  </a:lnTo>
                  <a:cubicBezTo>
                    <a:pt x="5969000" y="4508500"/>
                    <a:pt x="5969000" y="4635500"/>
                    <a:pt x="5969000" y="4699000"/>
                  </a:cubicBezTo>
                  <a:lnTo>
                    <a:pt x="5842000" y="4699000"/>
                  </a:lnTo>
                  <a:cubicBezTo>
                    <a:pt x="5842000" y="4762500"/>
                    <a:pt x="5842000" y="4889500"/>
                    <a:pt x="5842000" y="4953000"/>
                  </a:cubicBezTo>
                  <a:lnTo>
                    <a:pt x="5715000" y="4953000"/>
                  </a:lnTo>
                  <a:lnTo>
                    <a:pt x="5715000" y="5080000"/>
                  </a:lnTo>
                  <a:lnTo>
                    <a:pt x="5588000" y="5080000"/>
                  </a:lnTo>
                  <a:lnTo>
                    <a:pt x="5588000" y="5207000"/>
                  </a:lnTo>
                  <a:lnTo>
                    <a:pt x="5461000" y="5207000"/>
                  </a:lnTo>
                  <a:lnTo>
                    <a:pt x="5461000" y="5334000"/>
                  </a:lnTo>
                  <a:lnTo>
                    <a:pt x="5334000" y="5334000"/>
                  </a:lnTo>
                  <a:lnTo>
                    <a:pt x="5334000" y="5461000"/>
                  </a:lnTo>
                  <a:lnTo>
                    <a:pt x="5207000" y="5461000"/>
                  </a:lnTo>
                  <a:lnTo>
                    <a:pt x="5207000" y="5588000"/>
                  </a:lnTo>
                  <a:lnTo>
                    <a:pt x="5080000" y="5588000"/>
                  </a:lnTo>
                  <a:lnTo>
                    <a:pt x="5080000" y="5715000"/>
                  </a:lnTo>
                  <a:lnTo>
                    <a:pt x="4953000" y="5715000"/>
                  </a:lnTo>
                  <a:lnTo>
                    <a:pt x="4953000" y="5842000"/>
                  </a:lnTo>
                  <a:cubicBezTo>
                    <a:pt x="4889500" y="5842000"/>
                    <a:pt x="4762500" y="5842000"/>
                    <a:pt x="4699000" y="5842000"/>
                  </a:cubicBezTo>
                  <a:lnTo>
                    <a:pt x="4699000" y="5969000"/>
                  </a:lnTo>
                  <a:cubicBezTo>
                    <a:pt x="4585970" y="5969000"/>
                    <a:pt x="4431030" y="5969000"/>
                    <a:pt x="4318000" y="5969000"/>
                  </a:cubicBezTo>
                  <a:lnTo>
                    <a:pt x="4318000" y="6096000"/>
                  </a:lnTo>
                  <a:cubicBezTo>
                    <a:pt x="4159250" y="6096000"/>
                    <a:pt x="3968750" y="6096000"/>
                    <a:pt x="3810000" y="6096000"/>
                  </a:cubicBezTo>
                  <a:lnTo>
                    <a:pt x="3810000" y="6223000"/>
                  </a:lnTo>
                  <a:cubicBezTo>
                    <a:pt x="3696970" y="6223000"/>
                    <a:pt x="3542030" y="6223000"/>
                    <a:pt x="3429000" y="6223000"/>
                  </a:cubicBezTo>
                  <a:lnTo>
                    <a:pt x="3429000" y="6350000"/>
                  </a:lnTo>
                  <a:lnTo>
                    <a:pt x="3302000" y="6350000"/>
                  </a:lnTo>
                  <a:cubicBezTo>
                    <a:pt x="3302000" y="5039360"/>
                    <a:pt x="3302000" y="3723640"/>
                    <a:pt x="3302000" y="2413000"/>
                  </a:cubicBezTo>
                  <a:lnTo>
                    <a:pt x="3429000" y="2413000"/>
                  </a:lnTo>
                  <a:cubicBezTo>
                    <a:pt x="3429000" y="2299970"/>
                    <a:pt x="3429000" y="2145030"/>
                    <a:pt x="3429000" y="2032000"/>
                  </a:cubicBezTo>
                  <a:lnTo>
                    <a:pt x="3556000" y="2032000"/>
                  </a:lnTo>
                  <a:cubicBezTo>
                    <a:pt x="3556000" y="1968500"/>
                    <a:pt x="3556000" y="1841500"/>
                    <a:pt x="3556000" y="1778000"/>
                  </a:cubicBezTo>
                  <a:lnTo>
                    <a:pt x="3683000" y="1778000"/>
                  </a:lnTo>
                  <a:cubicBezTo>
                    <a:pt x="3683000" y="1714500"/>
                    <a:pt x="3683000" y="1587500"/>
                    <a:pt x="3683000" y="1524000"/>
                  </a:cubicBezTo>
                  <a:lnTo>
                    <a:pt x="3810000" y="1524000"/>
                  </a:lnTo>
                  <a:lnTo>
                    <a:pt x="3810000" y="1397000"/>
                  </a:lnTo>
                  <a:lnTo>
                    <a:pt x="3937000" y="1397000"/>
                  </a:lnTo>
                  <a:lnTo>
                    <a:pt x="3937000" y="1270000"/>
                  </a:lnTo>
                  <a:lnTo>
                    <a:pt x="4064000" y="1270000"/>
                  </a:lnTo>
                  <a:lnTo>
                    <a:pt x="4064000" y="1143000"/>
                  </a:lnTo>
                  <a:lnTo>
                    <a:pt x="4191000" y="1143000"/>
                  </a:lnTo>
                  <a:lnTo>
                    <a:pt x="4191000" y="1016000"/>
                  </a:lnTo>
                  <a:lnTo>
                    <a:pt x="4318000" y="1016000"/>
                  </a:lnTo>
                  <a:lnTo>
                    <a:pt x="4318000" y="889000"/>
                  </a:lnTo>
                  <a:lnTo>
                    <a:pt x="4445000" y="889000"/>
                  </a:lnTo>
                  <a:lnTo>
                    <a:pt x="4445000" y="762000"/>
                  </a:lnTo>
                  <a:cubicBezTo>
                    <a:pt x="4508500" y="762000"/>
                    <a:pt x="4635500" y="762000"/>
                    <a:pt x="4699000" y="762000"/>
                  </a:cubicBezTo>
                  <a:lnTo>
                    <a:pt x="4699000" y="635000"/>
                  </a:lnTo>
                  <a:lnTo>
                    <a:pt x="4826000" y="635000"/>
                  </a:lnTo>
                  <a:lnTo>
                    <a:pt x="4826000" y="508000"/>
                  </a:lnTo>
                  <a:cubicBezTo>
                    <a:pt x="4889500" y="508000"/>
                    <a:pt x="5016500" y="508000"/>
                    <a:pt x="5080000" y="508000"/>
                  </a:cubicBezTo>
                  <a:lnTo>
                    <a:pt x="5080000" y="381000"/>
                  </a:lnTo>
                  <a:cubicBezTo>
                    <a:pt x="5193030" y="381000"/>
                    <a:pt x="5347970" y="381000"/>
                    <a:pt x="5461000" y="381000"/>
                  </a:cubicBezTo>
                  <a:lnTo>
                    <a:pt x="5461000" y="254000"/>
                  </a:lnTo>
                  <a:cubicBezTo>
                    <a:pt x="5619750" y="254000"/>
                    <a:pt x="5810250" y="254000"/>
                    <a:pt x="5969000" y="254000"/>
                  </a:cubicBezTo>
                  <a:lnTo>
                    <a:pt x="5969000" y="127000"/>
                  </a:lnTo>
                  <a:cubicBezTo>
                    <a:pt x="6032500" y="127000"/>
                    <a:pt x="6159500" y="127000"/>
                    <a:pt x="6223000" y="127000"/>
                  </a:cubicBezTo>
                  <a:lnTo>
                    <a:pt x="6223000" y="0"/>
                  </a:lnTo>
                  <a:lnTo>
                    <a:pt x="6350000" y="0"/>
                  </a:lnTo>
                  <a:close/>
                  <a:moveTo>
                    <a:pt x="2921000" y="2286000"/>
                  </a:moveTo>
                  <a:cubicBezTo>
                    <a:pt x="2921000" y="2222500"/>
                    <a:pt x="2921000" y="2095500"/>
                    <a:pt x="2921000" y="2032000"/>
                  </a:cubicBezTo>
                  <a:lnTo>
                    <a:pt x="2794000" y="2032000"/>
                  </a:lnTo>
                  <a:cubicBezTo>
                    <a:pt x="2794000" y="1968500"/>
                    <a:pt x="2794000" y="1841500"/>
                    <a:pt x="2794000" y="1778000"/>
                  </a:cubicBezTo>
                  <a:lnTo>
                    <a:pt x="2667000" y="1778000"/>
                  </a:lnTo>
                  <a:cubicBezTo>
                    <a:pt x="2667000" y="1714500"/>
                    <a:pt x="2667000" y="1587500"/>
                    <a:pt x="2667000" y="1524000"/>
                  </a:cubicBezTo>
                  <a:lnTo>
                    <a:pt x="2540000" y="1524000"/>
                  </a:lnTo>
                  <a:lnTo>
                    <a:pt x="2540000" y="1397000"/>
                  </a:lnTo>
                  <a:lnTo>
                    <a:pt x="2413000" y="1397000"/>
                  </a:lnTo>
                  <a:lnTo>
                    <a:pt x="2413000" y="1270000"/>
                  </a:lnTo>
                  <a:lnTo>
                    <a:pt x="2286000" y="1270000"/>
                  </a:lnTo>
                  <a:lnTo>
                    <a:pt x="2286000" y="1143000"/>
                  </a:lnTo>
                  <a:lnTo>
                    <a:pt x="2159000" y="1143000"/>
                  </a:lnTo>
                  <a:lnTo>
                    <a:pt x="2159000" y="1016000"/>
                  </a:lnTo>
                  <a:lnTo>
                    <a:pt x="2032000" y="1016000"/>
                  </a:lnTo>
                  <a:lnTo>
                    <a:pt x="2032000" y="889000"/>
                  </a:lnTo>
                  <a:lnTo>
                    <a:pt x="1905000" y="889000"/>
                  </a:lnTo>
                  <a:lnTo>
                    <a:pt x="1905000" y="762000"/>
                  </a:lnTo>
                  <a:cubicBezTo>
                    <a:pt x="1841500" y="762000"/>
                    <a:pt x="1714500" y="762000"/>
                    <a:pt x="1651000" y="762000"/>
                  </a:cubicBezTo>
                  <a:lnTo>
                    <a:pt x="1651000" y="635000"/>
                  </a:lnTo>
                  <a:lnTo>
                    <a:pt x="1524000" y="635000"/>
                  </a:lnTo>
                  <a:lnTo>
                    <a:pt x="1524000" y="508000"/>
                  </a:lnTo>
                  <a:cubicBezTo>
                    <a:pt x="1460500" y="508000"/>
                    <a:pt x="1333500" y="508000"/>
                    <a:pt x="1270000" y="508000"/>
                  </a:cubicBezTo>
                  <a:lnTo>
                    <a:pt x="1270000" y="381000"/>
                  </a:lnTo>
                  <a:cubicBezTo>
                    <a:pt x="1156970" y="381000"/>
                    <a:pt x="1002030" y="381000"/>
                    <a:pt x="889000" y="381000"/>
                  </a:cubicBezTo>
                  <a:lnTo>
                    <a:pt x="889000" y="254000"/>
                  </a:lnTo>
                  <a:cubicBezTo>
                    <a:pt x="730250" y="254000"/>
                    <a:pt x="539750" y="254000"/>
                    <a:pt x="381000" y="254000"/>
                  </a:cubicBezTo>
                  <a:lnTo>
                    <a:pt x="381000" y="127000"/>
                  </a:lnTo>
                  <a:cubicBezTo>
                    <a:pt x="317500" y="127000"/>
                    <a:pt x="190500" y="127000"/>
                    <a:pt x="127000" y="127000"/>
                  </a:cubicBezTo>
                  <a:lnTo>
                    <a:pt x="127000" y="0"/>
                  </a:lnTo>
                  <a:lnTo>
                    <a:pt x="0" y="0"/>
                  </a:lnTo>
                  <a:cubicBezTo>
                    <a:pt x="0" y="1226820"/>
                    <a:pt x="0" y="2456180"/>
                    <a:pt x="0" y="3683000"/>
                  </a:cubicBezTo>
                  <a:lnTo>
                    <a:pt x="127000" y="3683000"/>
                  </a:lnTo>
                  <a:cubicBezTo>
                    <a:pt x="127000" y="3796030"/>
                    <a:pt x="127000" y="3950970"/>
                    <a:pt x="127000" y="4064000"/>
                  </a:cubicBezTo>
                  <a:lnTo>
                    <a:pt x="254000" y="4064000"/>
                  </a:lnTo>
                  <a:cubicBezTo>
                    <a:pt x="254000" y="4177030"/>
                    <a:pt x="254000" y="4331970"/>
                    <a:pt x="254000" y="4445000"/>
                  </a:cubicBezTo>
                  <a:lnTo>
                    <a:pt x="381000" y="4445000"/>
                  </a:lnTo>
                  <a:cubicBezTo>
                    <a:pt x="381000" y="4508500"/>
                    <a:pt x="381000" y="4635500"/>
                    <a:pt x="381000" y="4699000"/>
                  </a:cubicBezTo>
                  <a:lnTo>
                    <a:pt x="508000" y="4699000"/>
                  </a:lnTo>
                  <a:cubicBezTo>
                    <a:pt x="508000" y="4762500"/>
                    <a:pt x="508000" y="4889500"/>
                    <a:pt x="508000" y="4953000"/>
                  </a:cubicBezTo>
                  <a:lnTo>
                    <a:pt x="635000" y="4953000"/>
                  </a:lnTo>
                  <a:lnTo>
                    <a:pt x="635000" y="5080000"/>
                  </a:lnTo>
                  <a:lnTo>
                    <a:pt x="762000" y="5080000"/>
                  </a:lnTo>
                  <a:lnTo>
                    <a:pt x="762000" y="5207000"/>
                  </a:lnTo>
                  <a:lnTo>
                    <a:pt x="889000" y="5207000"/>
                  </a:lnTo>
                  <a:lnTo>
                    <a:pt x="889000" y="5334000"/>
                  </a:lnTo>
                  <a:lnTo>
                    <a:pt x="1016000" y="5334000"/>
                  </a:lnTo>
                  <a:lnTo>
                    <a:pt x="1016000" y="5461000"/>
                  </a:lnTo>
                  <a:lnTo>
                    <a:pt x="1143000" y="5461000"/>
                  </a:lnTo>
                  <a:lnTo>
                    <a:pt x="1143000" y="5588000"/>
                  </a:lnTo>
                  <a:lnTo>
                    <a:pt x="1270000" y="5588000"/>
                  </a:lnTo>
                  <a:lnTo>
                    <a:pt x="1270000" y="5715000"/>
                  </a:lnTo>
                  <a:lnTo>
                    <a:pt x="1397000" y="5715000"/>
                  </a:lnTo>
                  <a:lnTo>
                    <a:pt x="1397000" y="5842000"/>
                  </a:lnTo>
                  <a:cubicBezTo>
                    <a:pt x="1460500" y="5842000"/>
                    <a:pt x="1587500" y="5842000"/>
                    <a:pt x="1651000" y="5842000"/>
                  </a:cubicBezTo>
                  <a:lnTo>
                    <a:pt x="1651000" y="5969000"/>
                  </a:lnTo>
                  <a:cubicBezTo>
                    <a:pt x="1764030" y="5969000"/>
                    <a:pt x="1918970" y="5969000"/>
                    <a:pt x="2032000" y="5969000"/>
                  </a:cubicBezTo>
                  <a:lnTo>
                    <a:pt x="2032000" y="6096000"/>
                  </a:lnTo>
                  <a:cubicBezTo>
                    <a:pt x="2190750" y="6096000"/>
                    <a:pt x="2381250" y="6096000"/>
                    <a:pt x="2540000" y="6096000"/>
                  </a:cubicBezTo>
                  <a:lnTo>
                    <a:pt x="2540000" y="6223000"/>
                  </a:lnTo>
                  <a:cubicBezTo>
                    <a:pt x="2653030" y="6223000"/>
                    <a:pt x="2807970" y="6223000"/>
                    <a:pt x="2921000" y="6223000"/>
                  </a:cubicBezTo>
                  <a:lnTo>
                    <a:pt x="2921000" y="6350000"/>
                  </a:lnTo>
                  <a:lnTo>
                    <a:pt x="3048000" y="6350000"/>
                  </a:lnTo>
                  <a:cubicBezTo>
                    <a:pt x="3048000" y="5039360"/>
                    <a:pt x="3048000" y="3723640"/>
                    <a:pt x="3048000" y="2413000"/>
                  </a:cubicBezTo>
                  <a:lnTo>
                    <a:pt x="2921000" y="2413000"/>
                  </a:lnTo>
                  <a:lnTo>
                    <a:pt x="2921000" y="2286000"/>
                  </a:ln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 l="-1000" r="-32000"/>
              </a:stretch>
            </a:blipFill>
          </p:spPr>
          <p:txBody>
            <a:bodyPr/>
            <a:lstStyle/>
            <a:p>
              <a:endParaRPr lang="ru-RU" sz="1200" dirty="0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A671C461-EFA2-2B0E-E760-84B741C89E37}"/>
              </a:ext>
            </a:extLst>
          </p:cNvPr>
          <p:cNvGrpSpPr/>
          <p:nvPr/>
        </p:nvGrpSpPr>
        <p:grpSpPr>
          <a:xfrm>
            <a:off x="11040052" y="-1090901"/>
            <a:ext cx="2303897" cy="2303897"/>
            <a:chOff x="0" y="0"/>
            <a:chExt cx="8128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4AA319F5-4C29-4667-2CF9-4D3B7EE65A1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7709"/>
            </a:solidFill>
          </p:spPr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AF80AD07-0DF0-91E4-6A41-6ACC0CF8229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32CF0661-B939-42BB-AF6A-0F36936CC70C}"/>
              </a:ext>
            </a:extLst>
          </p:cNvPr>
          <p:cNvGrpSpPr/>
          <p:nvPr/>
        </p:nvGrpSpPr>
        <p:grpSpPr>
          <a:xfrm>
            <a:off x="11431645" y="-699308"/>
            <a:ext cx="1520711" cy="1520711"/>
            <a:chOff x="0" y="0"/>
            <a:chExt cx="812800" cy="812800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6CFBB620-4B33-0A88-0872-1BC31A32D69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428625" cap="sq">
              <a:solidFill>
                <a:srgbClr val="FCFFEE"/>
              </a:solidFill>
              <a:prstDash val="solid"/>
              <a:miter/>
            </a:ln>
          </p:spPr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52D166C5-6C37-ED87-313F-B33EF602801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23" name="Текст 6">
            <a:extLst>
              <a:ext uri="{FF2B5EF4-FFF2-40B4-BE49-F238E27FC236}">
                <a16:creationId xmlns:a16="http://schemas.microsoft.com/office/drawing/2014/main" id="{96E5C052-B20D-112B-1CEB-7A26B8441C44}"/>
              </a:ext>
            </a:extLst>
          </p:cNvPr>
          <p:cNvSpPr txBox="1">
            <a:spLocks/>
          </p:cNvSpPr>
          <p:nvPr/>
        </p:nvSpPr>
        <p:spPr>
          <a:xfrm>
            <a:off x="2072640" y="467531"/>
            <a:ext cx="8046720" cy="551913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33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Грант на начало сельскохозяйственной деятельности </a:t>
            </a:r>
          </a:p>
          <a:p>
            <a:r>
              <a:rPr lang="ru-RU" sz="2133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крестьянского (фермерского) хозяйства</a:t>
            </a:r>
          </a:p>
        </p:txBody>
      </p:sp>
      <p:sp>
        <p:nvSpPr>
          <p:cNvPr id="24" name="Текст 4">
            <a:extLst>
              <a:ext uri="{FF2B5EF4-FFF2-40B4-BE49-F238E27FC236}">
                <a16:creationId xmlns:a16="http://schemas.microsoft.com/office/drawing/2014/main" id="{0906EEFA-55E3-3CF6-94D8-CFF7690220EC}"/>
              </a:ext>
            </a:extLst>
          </p:cNvPr>
          <p:cNvSpPr txBox="1">
            <a:spLocks/>
          </p:cNvSpPr>
          <p:nvPr/>
        </p:nvSpPr>
        <p:spPr>
          <a:xfrm>
            <a:off x="5773777" y="1447800"/>
            <a:ext cx="5763807" cy="30988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Заявителем на 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до 5 млн. рублей (собственные средства на менее 10 %)  </a:t>
            </a:r>
            <a:endParaRPr lang="en-US" sz="1600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до 8 млн. рублей (собств. средства не менее 20%) 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Могут быть</a:t>
            </a:r>
            <a:endParaRPr lang="en-US" sz="1600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ИП Главы КФХ срок регистрации которых менее 12 мес. , </a:t>
            </a:r>
            <a:br>
              <a:rPr lang="en-US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составе членов которого входят 2 и более членов семьи </a:t>
            </a:r>
            <a:br>
              <a:rPr lang="en-US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сельской территории, 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гражданин РФ, обязующийся в течение 30 дней с даты принятия решения о предоставлении гранта осуществить госрегистрацию КФХ, в состав членов которого входят 2 и более членов семьи на сельской территории</a:t>
            </a:r>
          </a:p>
        </p:txBody>
      </p:sp>
      <p:sp>
        <p:nvSpPr>
          <p:cNvPr id="25" name="Текст 4">
            <a:extLst>
              <a:ext uri="{FF2B5EF4-FFF2-40B4-BE49-F238E27FC236}">
                <a16:creationId xmlns:a16="http://schemas.microsoft.com/office/drawing/2014/main" id="{1B322897-6F8B-5DAF-7404-BD0B6A152242}"/>
              </a:ext>
            </a:extLst>
          </p:cNvPr>
          <p:cNvSpPr txBox="1">
            <a:spLocks/>
          </p:cNvSpPr>
          <p:nvPr/>
        </p:nvSpPr>
        <p:spPr>
          <a:xfrm>
            <a:off x="5668533" y="5003800"/>
            <a:ext cx="5974295" cy="1512357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E1F0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обеспечить ежегодный прирост объема производства с/х продукции в течение 5 лет с даты получения гранта в размере </a:t>
            </a:r>
            <a:br>
              <a:rPr lang="en-US" sz="1600" dirty="0">
                <a:solidFill>
                  <a:srgbClr val="E1F0C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E1F0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менее 7 %.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E1F0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трудоустроить не менее 2 постоянных работников, если сумма гранта более 5 млн. руб. и не менее 1 если грант менее 5 млн. руб. 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E1F0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предоставлять отчетность о реализации проекта (ежеквартально)</a:t>
            </a:r>
          </a:p>
        </p:txBody>
      </p:sp>
      <p:sp>
        <p:nvSpPr>
          <p:cNvPr id="27" name="Текст 4">
            <a:extLst>
              <a:ext uri="{FF2B5EF4-FFF2-40B4-BE49-F238E27FC236}">
                <a16:creationId xmlns:a16="http://schemas.microsoft.com/office/drawing/2014/main" id="{5A0F7755-DA07-2C15-35E6-F0DED068A86C}"/>
              </a:ext>
            </a:extLst>
          </p:cNvPr>
          <p:cNvSpPr txBox="1">
            <a:spLocks/>
          </p:cNvSpPr>
          <p:nvPr/>
        </p:nvSpPr>
        <p:spPr>
          <a:xfrm>
            <a:off x="5808087" y="4546600"/>
            <a:ext cx="5695189" cy="30480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Получатель гранта обязан:</a:t>
            </a:r>
          </a:p>
        </p:txBody>
      </p:sp>
    </p:spTree>
    <p:extLst>
      <p:ext uri="{BB962C8B-B14F-4D97-AF65-F5344CB8AC3E}">
        <p14:creationId xmlns:p14="http://schemas.microsoft.com/office/powerpoint/2010/main" val="3011515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128FE6-DB7A-09FC-662F-4B8DC7965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35746612-915E-8579-9864-FE19A5C30DA6}"/>
              </a:ext>
            </a:extLst>
          </p:cNvPr>
          <p:cNvSpPr/>
          <p:nvPr/>
        </p:nvSpPr>
        <p:spPr>
          <a:xfrm rot="7770096">
            <a:off x="-670659" y="-758792"/>
            <a:ext cx="3069621" cy="3001163"/>
          </a:xfrm>
          <a:custGeom>
            <a:avLst/>
            <a:gdLst/>
            <a:ahLst/>
            <a:cxnLst/>
            <a:rect l="l" t="t" r="r" b="b"/>
            <a:pathLst>
              <a:path w="7778603" h="8226433">
                <a:moveTo>
                  <a:pt x="0" y="0"/>
                </a:moveTo>
                <a:lnTo>
                  <a:pt x="7778603" y="0"/>
                </a:lnTo>
                <a:lnTo>
                  <a:pt x="7778603" y="8226432"/>
                </a:lnTo>
                <a:lnTo>
                  <a:pt x="0" y="8226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2DAB95-00F0-E8F5-E46A-BCCBDA6D0A0A}"/>
              </a:ext>
            </a:extLst>
          </p:cNvPr>
          <p:cNvSpPr txBox="1">
            <a:spLocks/>
          </p:cNvSpPr>
          <p:nvPr/>
        </p:nvSpPr>
        <p:spPr>
          <a:xfrm>
            <a:off x="573318" y="1143001"/>
            <a:ext cx="6049311" cy="587375"/>
          </a:xfrm>
          <a:prstGeom prst="rect">
            <a:avLst/>
          </a:prstGeom>
        </p:spPr>
        <p:txBody>
          <a:bodyPr vert="horz" lIns="60960" tIns="30480" rIns="60960" bIns="30480" rtlCol="0" anchor="ctr">
            <a:normAutofit fontScale="92500" lnSpcReduction="20000"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133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Субсидии на возмещение затрат крестьянского (фермерского) хозяйства</a:t>
            </a:r>
          </a:p>
        </p:txBody>
      </p:sp>
      <p:sp>
        <p:nvSpPr>
          <p:cNvPr id="2" name="Текст 4">
            <a:extLst>
              <a:ext uri="{FF2B5EF4-FFF2-40B4-BE49-F238E27FC236}">
                <a16:creationId xmlns:a16="http://schemas.microsoft.com/office/drawing/2014/main" id="{2CE18E19-DAB0-35B9-BC29-E6E9E4F99390}"/>
              </a:ext>
            </a:extLst>
          </p:cNvPr>
          <p:cNvSpPr txBox="1">
            <a:spLocks/>
          </p:cNvSpPr>
          <p:nvPr/>
        </p:nvSpPr>
        <p:spPr>
          <a:xfrm>
            <a:off x="573318" y="4616015"/>
            <a:ext cx="5563807" cy="117493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Получатель субсидии обязан: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Получатель субсидии должен обеспечить ежегодный прирост объема производства с/х продукции в течение 2 лет, включая год получения субсидии  в размере не менее 7 %.</a:t>
            </a:r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2B7072E6-55E2-563D-C3CB-2BC1EECB5560}"/>
              </a:ext>
            </a:extLst>
          </p:cNvPr>
          <p:cNvSpPr txBox="1">
            <a:spLocks/>
          </p:cNvSpPr>
          <p:nvPr/>
        </p:nvSpPr>
        <p:spPr>
          <a:xfrm>
            <a:off x="573319" y="1918436"/>
            <a:ext cx="5509260" cy="250951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предоставляются на возмещение (обеспечение) до </a:t>
            </a:r>
            <a:r>
              <a:rPr lang="ru-RU" sz="16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60% </a:t>
            </a: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 заявителя.</a:t>
            </a:r>
          </a:p>
          <a:p>
            <a:pPr>
              <a:spcBef>
                <a:spcPts val="0"/>
              </a:spcBef>
            </a:pPr>
            <a:endParaRPr lang="ru-RU" sz="1600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(до 70 – при производстве органической продукции), перечень которых устанавливается Министерством, 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 не более 20 млн. рублей на одного заявителя, 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исключением затрат, возмещаемых в составе гранта на развитие фермерского хозяйства 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Приобретение имущества у членов КФХ запрещено.</a:t>
            </a: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34223C30-6D32-4243-0FC1-72B3C7847D1D}"/>
              </a:ext>
            </a:extLst>
          </p:cNvPr>
          <p:cNvGrpSpPr>
            <a:grpSpLocks noChangeAspect="1"/>
          </p:cNvGrpSpPr>
          <p:nvPr/>
        </p:nvGrpSpPr>
        <p:grpSpPr>
          <a:xfrm>
            <a:off x="6629053" y="-2116166"/>
            <a:ext cx="5579880" cy="11091308"/>
            <a:chOff x="0" y="0"/>
            <a:chExt cx="3198876" cy="6358509"/>
          </a:xfrm>
          <a:blipFill dpi="0" rotWithShape="1">
            <a:blip r:embed="rId4"/>
            <a:srcRect/>
            <a:tile tx="0" ty="0" sx="50000" sy="50000" flip="none" algn="bl"/>
          </a:blip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B3644F34-DD7A-DB78-4E7E-C8D3453942B8}"/>
                </a:ext>
              </a:extLst>
            </p:cNvPr>
            <p:cNvSpPr/>
            <p:nvPr/>
          </p:nvSpPr>
          <p:spPr>
            <a:xfrm>
              <a:off x="3937" y="3937"/>
              <a:ext cx="3191129" cy="6350635"/>
            </a:xfrm>
            <a:custGeom>
              <a:avLst/>
              <a:gdLst/>
              <a:ahLst/>
              <a:cxnLst/>
              <a:rect l="l" t="t" r="r" b="b"/>
              <a:pathLst>
                <a:path w="3191129" h="6350635">
                  <a:moveTo>
                    <a:pt x="3175254" y="0"/>
                  </a:moveTo>
                  <a:cubicBezTo>
                    <a:pt x="1421638" y="0"/>
                    <a:pt x="0" y="1421638"/>
                    <a:pt x="0" y="3175254"/>
                  </a:cubicBezTo>
                  <a:cubicBezTo>
                    <a:pt x="0" y="4928870"/>
                    <a:pt x="1421638" y="6350635"/>
                    <a:pt x="3175381" y="6350635"/>
                  </a:cubicBezTo>
                  <a:lnTo>
                    <a:pt x="3191129" y="4412361"/>
                  </a:lnTo>
                  <a:cubicBezTo>
                    <a:pt x="2512822" y="4412361"/>
                    <a:pt x="1963039" y="3862578"/>
                    <a:pt x="1963039" y="3184271"/>
                  </a:cubicBezTo>
                  <a:cubicBezTo>
                    <a:pt x="1963039" y="2505964"/>
                    <a:pt x="2512822" y="1956181"/>
                    <a:pt x="3191129" y="1956181"/>
                  </a:cubicBezTo>
                  <a:lnTo>
                    <a:pt x="3175254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sz="1200" dirty="0"/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A819A104-B4B3-8649-3F80-486F4AE3289E}"/>
                </a:ext>
              </a:extLst>
            </p:cNvPr>
            <p:cNvSpPr/>
            <p:nvPr/>
          </p:nvSpPr>
          <p:spPr>
            <a:xfrm>
              <a:off x="0" y="0"/>
              <a:ext cx="3198749" cy="6358509"/>
            </a:xfrm>
            <a:custGeom>
              <a:avLst/>
              <a:gdLst/>
              <a:ahLst/>
              <a:cxnLst/>
              <a:rect l="l" t="t" r="r" b="b"/>
              <a:pathLst>
                <a:path w="3198749" h="6358509">
                  <a:moveTo>
                    <a:pt x="3183128" y="6358509"/>
                  </a:moveTo>
                  <a:lnTo>
                    <a:pt x="3179318" y="6358509"/>
                  </a:lnTo>
                  <a:cubicBezTo>
                    <a:pt x="2750185" y="6358509"/>
                    <a:pt x="2333752" y="6274435"/>
                    <a:pt x="1941830" y="6108700"/>
                  </a:cubicBezTo>
                  <a:cubicBezTo>
                    <a:pt x="1563243" y="5948553"/>
                    <a:pt x="1223264" y="5719318"/>
                    <a:pt x="931291" y="5427345"/>
                  </a:cubicBezTo>
                  <a:cubicBezTo>
                    <a:pt x="639318" y="5135372"/>
                    <a:pt x="410083" y="4795393"/>
                    <a:pt x="249936" y="4416806"/>
                  </a:cubicBezTo>
                  <a:cubicBezTo>
                    <a:pt x="84074" y="4024757"/>
                    <a:pt x="0" y="3608451"/>
                    <a:pt x="0" y="3179191"/>
                  </a:cubicBezTo>
                  <a:cubicBezTo>
                    <a:pt x="0" y="2749931"/>
                    <a:pt x="84074" y="2333625"/>
                    <a:pt x="249809" y="1941703"/>
                  </a:cubicBezTo>
                  <a:cubicBezTo>
                    <a:pt x="409956" y="1563116"/>
                    <a:pt x="639191" y="1223137"/>
                    <a:pt x="931164" y="931164"/>
                  </a:cubicBezTo>
                  <a:cubicBezTo>
                    <a:pt x="1223137" y="639191"/>
                    <a:pt x="1563116" y="409956"/>
                    <a:pt x="1941703" y="249809"/>
                  </a:cubicBezTo>
                  <a:cubicBezTo>
                    <a:pt x="2333625" y="84074"/>
                    <a:pt x="2750058" y="0"/>
                    <a:pt x="3179191" y="0"/>
                  </a:cubicBezTo>
                  <a:lnTo>
                    <a:pt x="3183001" y="0"/>
                  </a:lnTo>
                  <a:lnTo>
                    <a:pt x="3183001" y="3810"/>
                  </a:lnTo>
                  <a:lnTo>
                    <a:pt x="3198749" y="1964055"/>
                  </a:lnTo>
                  <a:lnTo>
                    <a:pt x="3194812" y="1964055"/>
                  </a:lnTo>
                  <a:cubicBezTo>
                    <a:pt x="2867787" y="1964055"/>
                    <a:pt x="2560320" y="2091436"/>
                    <a:pt x="2329180" y="2322576"/>
                  </a:cubicBezTo>
                  <a:cubicBezTo>
                    <a:pt x="2097913" y="2553843"/>
                    <a:pt x="1970659" y="2861183"/>
                    <a:pt x="1970659" y="3188208"/>
                  </a:cubicBezTo>
                  <a:cubicBezTo>
                    <a:pt x="1970659" y="3515233"/>
                    <a:pt x="2098040" y="3822700"/>
                    <a:pt x="2329180" y="4053840"/>
                  </a:cubicBezTo>
                  <a:cubicBezTo>
                    <a:pt x="2560447" y="4285107"/>
                    <a:pt x="2867787" y="4412361"/>
                    <a:pt x="3194812" y="4412361"/>
                  </a:cubicBezTo>
                  <a:lnTo>
                    <a:pt x="3198749" y="4412361"/>
                  </a:lnTo>
                  <a:lnTo>
                    <a:pt x="3198749" y="4416298"/>
                  </a:lnTo>
                  <a:lnTo>
                    <a:pt x="3183128" y="6358509"/>
                  </a:lnTo>
                  <a:close/>
                  <a:moveTo>
                    <a:pt x="3175381" y="7747"/>
                  </a:moveTo>
                  <a:cubicBezTo>
                    <a:pt x="2748534" y="8255"/>
                    <a:pt x="2334514" y="92075"/>
                    <a:pt x="1944751" y="256921"/>
                  </a:cubicBezTo>
                  <a:cubicBezTo>
                    <a:pt x="1567053" y="416687"/>
                    <a:pt x="1227963" y="645287"/>
                    <a:pt x="936625" y="936625"/>
                  </a:cubicBezTo>
                  <a:cubicBezTo>
                    <a:pt x="645414" y="1227836"/>
                    <a:pt x="416687" y="1567053"/>
                    <a:pt x="256921" y="1944751"/>
                  </a:cubicBezTo>
                  <a:cubicBezTo>
                    <a:pt x="91567" y="2335784"/>
                    <a:pt x="7747" y="2751074"/>
                    <a:pt x="7747" y="3179191"/>
                  </a:cubicBezTo>
                  <a:cubicBezTo>
                    <a:pt x="7747" y="3607308"/>
                    <a:pt x="91567" y="4022725"/>
                    <a:pt x="256921" y="4413631"/>
                  </a:cubicBezTo>
                  <a:cubicBezTo>
                    <a:pt x="416687" y="4791329"/>
                    <a:pt x="645287" y="5130419"/>
                    <a:pt x="936625" y="5421757"/>
                  </a:cubicBezTo>
                  <a:cubicBezTo>
                    <a:pt x="1227836" y="5712968"/>
                    <a:pt x="1567053" y="5941695"/>
                    <a:pt x="1944751" y="6101461"/>
                  </a:cubicBezTo>
                  <a:cubicBezTo>
                    <a:pt x="2334514" y="6266307"/>
                    <a:pt x="2748534" y="6350127"/>
                    <a:pt x="3175381" y="6350635"/>
                  </a:cubicBezTo>
                  <a:lnTo>
                    <a:pt x="3191129" y="4420108"/>
                  </a:lnTo>
                  <a:cubicBezTo>
                    <a:pt x="2863469" y="4419092"/>
                    <a:pt x="2555621" y="4291076"/>
                    <a:pt x="2323846" y="4059301"/>
                  </a:cubicBezTo>
                  <a:cubicBezTo>
                    <a:pt x="2091182" y="3826637"/>
                    <a:pt x="1963039" y="3517265"/>
                    <a:pt x="1963039" y="3188208"/>
                  </a:cubicBezTo>
                  <a:cubicBezTo>
                    <a:pt x="1963039" y="2859151"/>
                    <a:pt x="2091182" y="2549779"/>
                    <a:pt x="2323846" y="2317115"/>
                  </a:cubicBezTo>
                  <a:cubicBezTo>
                    <a:pt x="2555621" y="2085340"/>
                    <a:pt x="2863469" y="1957324"/>
                    <a:pt x="3191129" y="1956308"/>
                  </a:cubicBezTo>
                  <a:lnTo>
                    <a:pt x="3175381" y="7747"/>
                  </a:lnTo>
                  <a:close/>
                </a:path>
              </a:pathLst>
            </a:custGeom>
            <a:grpFill/>
          </p:spPr>
        </p:sp>
      </p:grpSp>
    </p:spTree>
    <p:extLst>
      <p:ext uri="{BB962C8B-B14F-4D97-AF65-F5344CB8AC3E}">
        <p14:creationId xmlns:p14="http://schemas.microsoft.com/office/powerpoint/2010/main" val="3501249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316228-9B9C-1F95-83EA-07FEC6676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5D734B4-154B-192A-F648-3610E735E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7896640" y="685800"/>
            <a:ext cx="5235160" cy="5235160"/>
          </a:xfrm>
          <a:prstGeom prst="rect">
            <a:avLst/>
          </a:prstGeom>
        </p:spPr>
      </p:pic>
      <p:sp>
        <p:nvSpPr>
          <p:cNvPr id="21" name="Текст 4">
            <a:extLst>
              <a:ext uri="{FF2B5EF4-FFF2-40B4-BE49-F238E27FC236}">
                <a16:creationId xmlns:a16="http://schemas.microsoft.com/office/drawing/2014/main" id="{B5FBEE18-BFE7-D97D-B178-69DB54EB333D}"/>
              </a:ext>
            </a:extLst>
          </p:cNvPr>
          <p:cNvSpPr txBox="1">
            <a:spLocks/>
          </p:cNvSpPr>
          <p:nvPr/>
        </p:nvSpPr>
        <p:spPr>
          <a:xfrm>
            <a:off x="6451600" y="2006600"/>
            <a:ext cx="5080000" cy="456103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предоставляется на конкурсной основе 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конкурсной документации: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Заявка,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расходов,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развития (бизнес-плана),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обязательства, 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 подтверждающие наличие в собственности или пользовании земельного участка, поголовья сельскохозяйственных животных, производственных объектов и др.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должен быть использован в течение 18 мес. со дня получения гранта.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82C1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предоставляется однократно  </a:t>
            </a:r>
          </a:p>
        </p:txBody>
      </p:sp>
      <p:sp>
        <p:nvSpPr>
          <p:cNvPr id="28" name="Текст 6">
            <a:extLst>
              <a:ext uri="{FF2B5EF4-FFF2-40B4-BE49-F238E27FC236}">
                <a16:creationId xmlns:a16="http://schemas.microsoft.com/office/drawing/2014/main" id="{E4A2F3FF-8E12-D613-6B13-187727AF2EB1}"/>
              </a:ext>
            </a:extLst>
          </p:cNvPr>
          <p:cNvSpPr txBox="1">
            <a:spLocks/>
          </p:cNvSpPr>
          <p:nvPr/>
        </p:nvSpPr>
        <p:spPr>
          <a:xfrm>
            <a:off x="3657600" y="374113"/>
            <a:ext cx="4978400" cy="972088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33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Грант «</a:t>
            </a:r>
            <a:r>
              <a:rPr lang="ru-RU" sz="2133" b="1" dirty="0" err="1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Агромотиватор</a:t>
            </a:r>
            <a:r>
              <a:rPr lang="ru-RU" sz="2133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</a:p>
          <a:p>
            <a:r>
              <a:rPr lang="ru-RU" sz="2133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средства, предоставляемые участнику специальной военной операции</a:t>
            </a: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5F772876-4CE2-6436-34FB-A378AC202C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9" r="2298"/>
          <a:stretch>
            <a:fillRect/>
          </a:stretch>
        </p:blipFill>
        <p:spPr bwMode="auto">
          <a:xfrm>
            <a:off x="914400" y="1544022"/>
            <a:ext cx="4318000" cy="122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Текст 4">
            <a:extLst>
              <a:ext uri="{FF2B5EF4-FFF2-40B4-BE49-F238E27FC236}">
                <a16:creationId xmlns:a16="http://schemas.microsoft.com/office/drawing/2014/main" id="{450C9064-B354-2000-3F34-34243E0549E1}"/>
              </a:ext>
            </a:extLst>
          </p:cNvPr>
          <p:cNvSpPr txBox="1">
            <a:spLocks/>
          </p:cNvSpPr>
          <p:nvPr/>
        </p:nvSpPr>
        <p:spPr>
          <a:xfrm>
            <a:off x="406400" y="2964913"/>
            <a:ext cx="5562600" cy="346128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Заявителем на грант может быть участник СВО – гражданин РФ из числа </a:t>
            </a:r>
            <a:r>
              <a:rPr lang="ru-RU" sz="16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ветеранов боевых действий</a:t>
            </a: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осуществлявших выполнение задач в ходе СВО …, уволенные с военной службы, также участники боевых действий в составе Вооруженных Сил ДНР, Народной милиции ЛНР, воинских формирований и органов ДНР и ЛНР … с 11 мая 2014 года: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зарегистрированный как Глава КФХ или ИП Глава КФХ на сельской территории,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гражданин РФ, обязующийся в течение 30 дней с даты принятия решения о предоставлении гранта «</a:t>
            </a:r>
            <a:r>
              <a:rPr lang="ru-RU" sz="1600" dirty="0" err="1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Агромотиватор</a:t>
            </a: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осуществить госрегистрацию КФХ, в состав членов которого входят 2 и более членов семьи на сельской территории.</a:t>
            </a:r>
          </a:p>
        </p:txBody>
      </p:sp>
    </p:spTree>
    <p:extLst>
      <p:ext uri="{BB962C8B-B14F-4D97-AF65-F5344CB8AC3E}">
        <p14:creationId xmlns:p14="http://schemas.microsoft.com/office/powerpoint/2010/main" val="3757169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D10655-AF86-94F2-9B8E-9D786BC51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4">
            <a:extLst>
              <a:ext uri="{FF2B5EF4-FFF2-40B4-BE49-F238E27FC236}">
                <a16:creationId xmlns:a16="http://schemas.microsoft.com/office/drawing/2014/main" id="{FCF0B4DA-0200-53D0-5641-F678D31924A9}"/>
              </a:ext>
            </a:extLst>
          </p:cNvPr>
          <p:cNvSpPr txBox="1">
            <a:spLocks/>
          </p:cNvSpPr>
          <p:nvPr/>
        </p:nvSpPr>
        <p:spPr>
          <a:xfrm>
            <a:off x="7158426" y="1649217"/>
            <a:ext cx="4072747" cy="483467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Получатель гранта должен: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течение 30 дней с даты принятия решения о предоставлении гранта документально подтвердить права собственности и (или) иных прав на земельный участок, на срок не менее 5 лет с года получения гранта;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работать как фермер или индивидуальный предприниматель в сельской местности;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обеспечить ежегодный прирост объема производства с/х продукции в течение 5 лет с даты получения гранта</a:t>
            </a:r>
            <a:b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размере не менее 7 %;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трудоустроить не менее 2 постоянных работников, если сумма гранта более 5 млн. руб. и не менее 1 раб-ка, если грант менее 5 млн. руб.;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предоставлять отчетность о реализации проекта (ежеквартально).</a:t>
            </a:r>
          </a:p>
          <a:p>
            <a:pPr>
              <a:spcBef>
                <a:spcPts val="0"/>
              </a:spcBef>
            </a:pPr>
            <a:endParaRPr lang="ru-RU" sz="1600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Текст 6">
            <a:extLst>
              <a:ext uri="{FF2B5EF4-FFF2-40B4-BE49-F238E27FC236}">
                <a16:creationId xmlns:a16="http://schemas.microsoft.com/office/drawing/2014/main" id="{188B1330-F425-64C7-AE2E-DED1CFAF39BD}"/>
              </a:ext>
            </a:extLst>
          </p:cNvPr>
          <p:cNvSpPr txBox="1">
            <a:spLocks/>
          </p:cNvSpPr>
          <p:nvPr/>
        </p:nvSpPr>
        <p:spPr>
          <a:xfrm>
            <a:off x="3098800" y="374113"/>
            <a:ext cx="6096000" cy="972088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33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Грант «</a:t>
            </a:r>
            <a:r>
              <a:rPr lang="ru-RU" sz="2133" b="1" dirty="0" err="1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Агромотиватор</a:t>
            </a:r>
            <a:r>
              <a:rPr lang="ru-RU" sz="2133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en-US" sz="2133" b="1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133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Средства, предоставляемые участнику специальной военной операции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341FE433-29CA-32AE-DCCD-68EC2B270360}"/>
              </a:ext>
            </a:extLst>
          </p:cNvPr>
          <p:cNvSpPr/>
          <p:nvPr/>
        </p:nvSpPr>
        <p:spPr>
          <a:xfrm rot="799775">
            <a:off x="-1143878" y="3777718"/>
            <a:ext cx="3505287" cy="3707093"/>
          </a:xfrm>
          <a:custGeom>
            <a:avLst/>
            <a:gdLst/>
            <a:ahLst/>
            <a:cxnLst/>
            <a:rect l="l" t="t" r="r" b="b"/>
            <a:pathLst>
              <a:path w="7778603" h="8226433">
                <a:moveTo>
                  <a:pt x="0" y="0"/>
                </a:moveTo>
                <a:lnTo>
                  <a:pt x="7778603" y="0"/>
                </a:lnTo>
                <a:lnTo>
                  <a:pt x="7778603" y="8226432"/>
                </a:lnTo>
                <a:lnTo>
                  <a:pt x="0" y="8226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1200" dirty="0"/>
              <a:t>    </a:t>
            </a:r>
            <a:endParaRPr lang="ru-RU" sz="1200" dirty="0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315950E7-1142-D198-1B06-94937D24C6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8022347"/>
              </p:ext>
            </p:extLst>
          </p:nvPr>
        </p:nvGraphicFramePr>
        <p:xfrm>
          <a:off x="152400" y="2176855"/>
          <a:ext cx="3197426" cy="3854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EEE50836-5B07-CCFC-9B35-28BE8E9636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4668770"/>
              </p:ext>
            </p:extLst>
          </p:nvPr>
        </p:nvGraphicFramePr>
        <p:xfrm>
          <a:off x="3510552" y="2176854"/>
          <a:ext cx="3031349" cy="3626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94642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F3E554-486D-DA94-0C73-F7BAD8FE0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5">
            <a:extLst>
              <a:ext uri="{FF2B5EF4-FFF2-40B4-BE49-F238E27FC236}">
                <a16:creationId xmlns:a16="http://schemas.microsoft.com/office/drawing/2014/main" id="{96AEF59B-D6A7-1BD6-5384-1EA7C6DB059B}"/>
              </a:ext>
            </a:extLst>
          </p:cNvPr>
          <p:cNvSpPr/>
          <p:nvPr/>
        </p:nvSpPr>
        <p:spPr>
          <a:xfrm rot="1783962" flipV="1">
            <a:off x="2307915" y="-1415910"/>
            <a:ext cx="14000099" cy="3271051"/>
          </a:xfrm>
          <a:custGeom>
            <a:avLst/>
            <a:gdLst/>
            <a:ahLst/>
            <a:cxnLst/>
            <a:rect l="l" t="t" r="r" b="b"/>
            <a:pathLst>
              <a:path w="21000148" h="4906577">
                <a:moveTo>
                  <a:pt x="0" y="4906577"/>
                </a:moveTo>
                <a:lnTo>
                  <a:pt x="21000149" y="4906577"/>
                </a:lnTo>
                <a:lnTo>
                  <a:pt x="21000149" y="0"/>
                </a:lnTo>
                <a:lnTo>
                  <a:pt x="0" y="0"/>
                </a:lnTo>
                <a:lnTo>
                  <a:pt x="0" y="490657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F7897FD9-ED11-E37E-FFA8-6163CB3A74BC}"/>
              </a:ext>
            </a:extLst>
          </p:cNvPr>
          <p:cNvGrpSpPr/>
          <p:nvPr/>
        </p:nvGrpSpPr>
        <p:grpSpPr>
          <a:xfrm>
            <a:off x="977919" y="-754616"/>
            <a:ext cx="1440416" cy="1440416"/>
            <a:chOff x="0" y="0"/>
            <a:chExt cx="812800" cy="8128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7497EA1C-B6E8-A279-F171-6DCD0608ABF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7709"/>
            </a:solidFill>
          </p:spPr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29C5B498-045B-8BD3-AF23-6D84EC6F30D3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6641ADBF-47F6-0A35-8456-D679E365D176}"/>
              </a:ext>
            </a:extLst>
          </p:cNvPr>
          <p:cNvGrpSpPr/>
          <p:nvPr/>
        </p:nvGrpSpPr>
        <p:grpSpPr>
          <a:xfrm>
            <a:off x="1222747" y="-509788"/>
            <a:ext cx="950762" cy="950762"/>
            <a:chOff x="0" y="0"/>
            <a:chExt cx="8128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3C31831-8AE4-0EA8-A92C-E2448B9DADA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171450" cap="sq">
              <a:solidFill>
                <a:srgbClr val="FCFFEE"/>
              </a:solidFill>
              <a:prstDash val="solid"/>
              <a:miter/>
            </a:ln>
          </p:spPr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A3A31002-E7A0-F4BE-112C-2109F654FB30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24" name="Текст 2">
            <a:extLst>
              <a:ext uri="{FF2B5EF4-FFF2-40B4-BE49-F238E27FC236}">
                <a16:creationId xmlns:a16="http://schemas.microsoft.com/office/drawing/2014/main" id="{15174F66-6C8A-BA90-91FB-1D0D87A1682A}"/>
              </a:ext>
            </a:extLst>
          </p:cNvPr>
          <p:cNvSpPr txBox="1">
            <a:spLocks/>
          </p:cNvSpPr>
          <p:nvPr/>
        </p:nvSpPr>
        <p:spPr>
          <a:xfrm>
            <a:off x="3235855" y="597396"/>
            <a:ext cx="5720291" cy="385236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33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Грант на развитие фермерского хозяйства</a:t>
            </a:r>
          </a:p>
        </p:txBody>
      </p:sp>
      <p:sp>
        <p:nvSpPr>
          <p:cNvPr id="25" name="Текст 3">
            <a:extLst>
              <a:ext uri="{FF2B5EF4-FFF2-40B4-BE49-F238E27FC236}">
                <a16:creationId xmlns:a16="http://schemas.microsoft.com/office/drawing/2014/main" id="{2FBEC7DA-C295-8C55-8366-4547A8B45C82}"/>
              </a:ext>
            </a:extLst>
          </p:cNvPr>
          <p:cNvSpPr txBox="1">
            <a:spLocks/>
          </p:cNvSpPr>
          <p:nvPr/>
        </p:nvSpPr>
        <p:spPr>
          <a:xfrm>
            <a:off x="5684769" y="1905000"/>
            <a:ext cx="5393875" cy="3728972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00"/>
              </a:spcBef>
            </a:pPr>
            <a:r>
              <a:rPr lang="ru-RU" sz="16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на развитие КФХ предоставляется </a:t>
            </a:r>
          </a:p>
          <a:p>
            <a:pPr algn="ctr">
              <a:spcBef>
                <a:spcPts val="400"/>
              </a:spcBef>
            </a:pPr>
            <a:r>
              <a:rPr lang="ru-RU" sz="16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ОДНОКРАТНО</a:t>
            </a:r>
          </a:p>
          <a:p>
            <a:pPr marL="228611" indent="-228611" algn="l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 гранта на развитие фермерского хозяйства КФХ или ИП, </a:t>
            </a:r>
          </a:p>
          <a:p>
            <a:pPr marL="228611" indent="-228611" algn="l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являющимся главой КФХ …, </a:t>
            </a:r>
          </a:p>
          <a:p>
            <a:pPr marL="228611" indent="-228611" algn="l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ранее являвшимися получателями грантов в рамках Государственной программы, средств финансовой поддержки (за исключением социальных выплат и выплат на организацию начального этапа предпринимательской деятельности, субсидий, предоставляемых гражданам, ведущим ЛПХ, в соответствии с Государственной программой), </a:t>
            </a:r>
          </a:p>
          <a:p>
            <a:pPr algn="ctr">
              <a:spcBef>
                <a:spcPts val="400"/>
              </a:spcBef>
            </a:pPr>
            <a:r>
              <a:rPr lang="ru-RU" sz="16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ДОПУСКАЕТСЯ</a:t>
            </a:r>
          </a:p>
        </p:txBody>
      </p:sp>
      <p:sp>
        <p:nvSpPr>
          <p:cNvPr id="2" name="Развернутая стрелка 4">
            <a:extLst>
              <a:ext uri="{FF2B5EF4-FFF2-40B4-BE49-F238E27FC236}">
                <a16:creationId xmlns:a16="http://schemas.microsoft.com/office/drawing/2014/main" id="{2738A154-47E2-FFB0-41C5-80F5665BE9E8}"/>
              </a:ext>
            </a:extLst>
          </p:cNvPr>
          <p:cNvSpPr/>
          <p:nvPr/>
        </p:nvSpPr>
        <p:spPr>
          <a:xfrm>
            <a:off x="1120776" y="1685291"/>
            <a:ext cx="3259537" cy="2311309"/>
          </a:xfrm>
          <a:prstGeom prst="uturnArrow">
            <a:avLst/>
          </a:prstGeom>
          <a:solidFill>
            <a:srgbClr val="CAE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3" name="Развернутая стрелка 6">
            <a:extLst>
              <a:ext uri="{FF2B5EF4-FFF2-40B4-BE49-F238E27FC236}">
                <a16:creationId xmlns:a16="http://schemas.microsoft.com/office/drawing/2014/main" id="{B2A1B317-95D2-28B7-8FD2-E00BD0CC5376}"/>
              </a:ext>
            </a:extLst>
          </p:cNvPr>
          <p:cNvSpPr/>
          <p:nvPr/>
        </p:nvSpPr>
        <p:spPr>
          <a:xfrm flipH="1" flipV="1">
            <a:off x="866012" y="3662734"/>
            <a:ext cx="3259537" cy="2311309"/>
          </a:xfrm>
          <a:prstGeom prst="uturnArrow">
            <a:avLst/>
          </a:prstGeom>
          <a:solidFill>
            <a:srgbClr val="CAE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4" name="Умножение 5">
            <a:extLst>
              <a:ext uri="{FF2B5EF4-FFF2-40B4-BE49-F238E27FC236}">
                <a16:creationId xmlns:a16="http://schemas.microsoft.com/office/drawing/2014/main" id="{E427BA1B-79FC-3A08-B423-7A083E99E61F}"/>
              </a:ext>
            </a:extLst>
          </p:cNvPr>
          <p:cNvSpPr/>
          <p:nvPr/>
        </p:nvSpPr>
        <p:spPr>
          <a:xfrm>
            <a:off x="1889023" y="3137551"/>
            <a:ext cx="1472633" cy="1485220"/>
          </a:xfrm>
          <a:prstGeom prst="mathMultiply">
            <a:avLst/>
          </a:prstGeom>
          <a:solidFill>
            <a:srgbClr val="3460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2166074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CDA9E-042C-0312-BDD3-3EEAC311A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Picture background">
            <a:extLst>
              <a:ext uri="{FF2B5EF4-FFF2-40B4-BE49-F238E27FC236}">
                <a16:creationId xmlns:a16="http://schemas.microsoft.com/office/drawing/2014/main" id="{91B84D12-3C7E-4D8C-3EEC-AED70D0B5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400" y="-28995"/>
            <a:ext cx="9182661" cy="688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6BC37A4D-E3C7-C00A-C378-16008524E646}"/>
              </a:ext>
            </a:extLst>
          </p:cNvPr>
          <p:cNvGrpSpPr/>
          <p:nvPr/>
        </p:nvGrpSpPr>
        <p:grpSpPr>
          <a:xfrm>
            <a:off x="5892800" y="-3449995"/>
            <a:ext cx="13728995" cy="1372899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0B0479-A7DC-3F41-C387-A48BBC98C08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FFEE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7243D1E-2855-6327-793D-DB1383037A2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32" name="Текст 2">
            <a:extLst>
              <a:ext uri="{FF2B5EF4-FFF2-40B4-BE49-F238E27FC236}">
                <a16:creationId xmlns:a16="http://schemas.microsoft.com/office/drawing/2014/main" id="{F9EDAF83-CECA-2BA1-F2F6-D57BFE7A6FBA}"/>
              </a:ext>
            </a:extLst>
          </p:cNvPr>
          <p:cNvSpPr txBox="1">
            <a:spLocks/>
          </p:cNvSpPr>
          <p:nvPr/>
        </p:nvSpPr>
        <p:spPr>
          <a:xfrm>
            <a:off x="6807200" y="2169434"/>
            <a:ext cx="4881631" cy="649286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133" b="1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и субсидии на развитие КФХ, «</a:t>
            </a:r>
            <a:r>
              <a:rPr lang="ru-RU" sz="2133" b="1" spc="-100" dirty="0" err="1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Агромотиватор</a:t>
            </a:r>
            <a:r>
              <a:rPr lang="ru-RU" sz="2133" b="1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3" name="Текст 3">
            <a:extLst>
              <a:ext uri="{FF2B5EF4-FFF2-40B4-BE49-F238E27FC236}">
                <a16:creationId xmlns:a16="http://schemas.microsoft.com/office/drawing/2014/main" id="{E95919DE-D5C3-4CEC-00D8-5F0EB74E7A61}"/>
              </a:ext>
            </a:extLst>
          </p:cNvPr>
          <p:cNvSpPr txBox="1">
            <a:spLocks/>
          </p:cNvSpPr>
          <p:nvPr/>
        </p:nvSpPr>
        <p:spPr>
          <a:xfrm>
            <a:off x="6807200" y="3232145"/>
            <a:ext cx="4881631" cy="1341372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ru-RU" sz="1600" spc="-1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Допускается одновременное предоставление гранта и субсидий, в случае, если проектом грантополучателя, реализация которого планируется за счет средств гранта на развитие фермерского хозяйства, не предусмотрены затраты, возмещаемые посредством субсидий.</a:t>
            </a:r>
          </a:p>
        </p:txBody>
      </p:sp>
    </p:spTree>
    <p:extLst>
      <p:ext uri="{BB962C8B-B14F-4D97-AF65-F5344CB8AC3E}">
        <p14:creationId xmlns:p14="http://schemas.microsoft.com/office/powerpoint/2010/main" val="2309042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19825" y="685800"/>
            <a:ext cx="5286374" cy="3667125"/>
            <a:chOff x="0" y="0"/>
            <a:chExt cx="8944634" cy="42719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944634" cy="4271916"/>
            </a:xfrm>
            <a:custGeom>
              <a:avLst/>
              <a:gdLst/>
              <a:ahLst/>
              <a:cxnLst/>
              <a:rect l="l" t="t" r="r" b="b"/>
              <a:pathLst>
                <a:path w="8944635" h="4271916">
                  <a:moveTo>
                    <a:pt x="8762165" y="0"/>
                  </a:moveTo>
                  <a:cubicBezTo>
                    <a:pt x="7000072" y="0"/>
                    <a:pt x="5230823" y="0"/>
                    <a:pt x="3468730" y="0"/>
                  </a:cubicBezTo>
                  <a:lnTo>
                    <a:pt x="3468730" y="129414"/>
                  </a:lnTo>
                  <a:cubicBezTo>
                    <a:pt x="3305937" y="129414"/>
                    <a:pt x="3084110" y="129414"/>
                    <a:pt x="2921318" y="129414"/>
                  </a:cubicBezTo>
                  <a:lnTo>
                    <a:pt x="2921318" y="258827"/>
                  </a:lnTo>
                  <a:cubicBezTo>
                    <a:pt x="2758526" y="258827"/>
                    <a:pt x="2536698" y="258827"/>
                    <a:pt x="2373906" y="258827"/>
                  </a:cubicBezTo>
                  <a:lnTo>
                    <a:pt x="2373906" y="388241"/>
                  </a:lnTo>
                  <a:cubicBezTo>
                    <a:pt x="2282671" y="388241"/>
                    <a:pt x="2100200" y="388241"/>
                    <a:pt x="2008965" y="388241"/>
                  </a:cubicBezTo>
                  <a:lnTo>
                    <a:pt x="2008965" y="517654"/>
                  </a:lnTo>
                  <a:cubicBezTo>
                    <a:pt x="1917730" y="517654"/>
                    <a:pt x="1735259" y="517654"/>
                    <a:pt x="1644024" y="517654"/>
                  </a:cubicBezTo>
                  <a:lnTo>
                    <a:pt x="1644024" y="647068"/>
                  </a:lnTo>
                  <a:cubicBezTo>
                    <a:pt x="1552789" y="647068"/>
                    <a:pt x="1370318" y="647068"/>
                    <a:pt x="1279083" y="647068"/>
                  </a:cubicBezTo>
                  <a:lnTo>
                    <a:pt x="1279083" y="776481"/>
                  </a:lnTo>
                  <a:lnTo>
                    <a:pt x="1094823" y="776481"/>
                  </a:lnTo>
                  <a:lnTo>
                    <a:pt x="1094823" y="905895"/>
                  </a:lnTo>
                  <a:lnTo>
                    <a:pt x="912353" y="905895"/>
                  </a:lnTo>
                  <a:lnTo>
                    <a:pt x="912353" y="1035308"/>
                  </a:lnTo>
                  <a:lnTo>
                    <a:pt x="729882" y="1035308"/>
                  </a:lnTo>
                  <a:cubicBezTo>
                    <a:pt x="729882" y="1100015"/>
                    <a:pt x="729882" y="1229429"/>
                    <a:pt x="729882" y="1294135"/>
                  </a:cubicBezTo>
                  <a:lnTo>
                    <a:pt x="547412" y="1294135"/>
                  </a:lnTo>
                  <a:cubicBezTo>
                    <a:pt x="547412" y="1358842"/>
                    <a:pt x="547412" y="1488256"/>
                    <a:pt x="547412" y="1552962"/>
                  </a:cubicBezTo>
                  <a:lnTo>
                    <a:pt x="364941" y="1552962"/>
                  </a:lnTo>
                  <a:cubicBezTo>
                    <a:pt x="364941" y="1617669"/>
                    <a:pt x="364941" y="1747083"/>
                    <a:pt x="364941" y="1811790"/>
                  </a:cubicBezTo>
                  <a:lnTo>
                    <a:pt x="182471" y="1811790"/>
                  </a:lnTo>
                  <a:cubicBezTo>
                    <a:pt x="182471" y="1927247"/>
                    <a:pt x="182471" y="2084573"/>
                    <a:pt x="182471" y="2200030"/>
                  </a:cubicBezTo>
                  <a:lnTo>
                    <a:pt x="0" y="2200030"/>
                  </a:lnTo>
                  <a:cubicBezTo>
                    <a:pt x="0" y="2887698"/>
                    <a:pt x="0" y="3582979"/>
                    <a:pt x="0" y="4271916"/>
                  </a:cubicBezTo>
                  <a:cubicBezTo>
                    <a:pt x="1944564" y="4271916"/>
                    <a:pt x="3896283" y="4271916"/>
                    <a:pt x="5840847" y="4271916"/>
                  </a:cubicBezTo>
                  <a:lnTo>
                    <a:pt x="5840847" y="4142502"/>
                  </a:lnTo>
                  <a:cubicBezTo>
                    <a:pt x="6003640" y="4142502"/>
                    <a:pt x="6225467" y="4142502"/>
                    <a:pt x="6388259" y="4142502"/>
                  </a:cubicBezTo>
                  <a:lnTo>
                    <a:pt x="6388259" y="4013088"/>
                  </a:lnTo>
                  <a:cubicBezTo>
                    <a:pt x="6551051" y="4013088"/>
                    <a:pt x="6772878" y="4013088"/>
                    <a:pt x="6935670" y="4013088"/>
                  </a:cubicBezTo>
                  <a:lnTo>
                    <a:pt x="6935670" y="3883675"/>
                  </a:lnTo>
                  <a:cubicBezTo>
                    <a:pt x="7026906" y="3883675"/>
                    <a:pt x="7209376" y="3883675"/>
                    <a:pt x="7300612" y="3883675"/>
                  </a:cubicBezTo>
                  <a:lnTo>
                    <a:pt x="7300612" y="3754261"/>
                  </a:lnTo>
                  <a:cubicBezTo>
                    <a:pt x="7391847" y="3754261"/>
                    <a:pt x="7574318" y="3754261"/>
                    <a:pt x="7665553" y="3754261"/>
                  </a:cubicBezTo>
                  <a:lnTo>
                    <a:pt x="7665553" y="3624848"/>
                  </a:lnTo>
                  <a:lnTo>
                    <a:pt x="7848024" y="3624848"/>
                  </a:lnTo>
                  <a:lnTo>
                    <a:pt x="7848024" y="3495434"/>
                  </a:lnTo>
                  <a:lnTo>
                    <a:pt x="8032283" y="3495434"/>
                  </a:lnTo>
                  <a:lnTo>
                    <a:pt x="8032283" y="3366021"/>
                  </a:lnTo>
                  <a:lnTo>
                    <a:pt x="8214754" y="3366021"/>
                  </a:lnTo>
                  <a:cubicBezTo>
                    <a:pt x="8214754" y="3301314"/>
                    <a:pt x="8214754" y="3171900"/>
                    <a:pt x="8214754" y="3107194"/>
                  </a:cubicBezTo>
                  <a:lnTo>
                    <a:pt x="8397224" y="3107194"/>
                  </a:lnTo>
                  <a:cubicBezTo>
                    <a:pt x="8397224" y="3042487"/>
                    <a:pt x="8397224" y="2913073"/>
                    <a:pt x="8397224" y="2848367"/>
                  </a:cubicBezTo>
                  <a:lnTo>
                    <a:pt x="8579695" y="2848367"/>
                  </a:lnTo>
                  <a:cubicBezTo>
                    <a:pt x="8579695" y="2732910"/>
                    <a:pt x="8579695" y="2575583"/>
                    <a:pt x="8579695" y="2460126"/>
                  </a:cubicBezTo>
                  <a:lnTo>
                    <a:pt x="8762165" y="2460126"/>
                  </a:lnTo>
                  <a:cubicBezTo>
                    <a:pt x="8762165" y="2297725"/>
                    <a:pt x="8762165" y="2104873"/>
                    <a:pt x="8762165" y="1942472"/>
                  </a:cubicBezTo>
                  <a:lnTo>
                    <a:pt x="8944635" y="1942472"/>
                  </a:lnTo>
                  <a:cubicBezTo>
                    <a:pt x="8944635" y="1297942"/>
                    <a:pt x="8944635" y="644530"/>
                    <a:pt x="8944635" y="0"/>
                  </a:cubicBezTo>
                  <a:lnTo>
                    <a:pt x="8762165" y="0"/>
                  </a:lnTo>
                  <a:close/>
                </a:path>
              </a:pathLst>
            </a:custGeom>
            <a:blipFill>
              <a:blip r:embed="rId2"/>
              <a:stretch>
                <a:fillRect t="-3392" b="-3392"/>
              </a:stretch>
            </a:blipFill>
          </p:spPr>
        </p:sp>
      </p:grpSp>
      <p:grpSp>
        <p:nvGrpSpPr>
          <p:cNvPr id="26" name="Group 7"/>
          <p:cNvGrpSpPr/>
          <p:nvPr/>
        </p:nvGrpSpPr>
        <p:grpSpPr>
          <a:xfrm>
            <a:off x="7924801" y="3067050"/>
            <a:ext cx="3638549" cy="3581399"/>
            <a:chOff x="0" y="0"/>
            <a:chExt cx="1010931" cy="1105670"/>
          </a:xfrm>
        </p:grpSpPr>
        <p:sp>
          <p:nvSpPr>
            <p:cNvPr id="27" name="Freeform 8"/>
            <p:cNvSpPr/>
            <p:nvPr/>
          </p:nvSpPr>
          <p:spPr>
            <a:xfrm>
              <a:off x="0" y="0"/>
              <a:ext cx="1010931" cy="1105670"/>
            </a:xfrm>
            <a:custGeom>
              <a:avLst/>
              <a:gdLst/>
              <a:ahLst/>
              <a:cxnLst/>
              <a:rect l="l" t="t" r="r" b="b"/>
              <a:pathLst>
                <a:path w="1010931" h="1105670">
                  <a:moveTo>
                    <a:pt x="66560" y="0"/>
                  </a:moveTo>
                  <a:lnTo>
                    <a:pt x="944371" y="0"/>
                  </a:lnTo>
                  <a:cubicBezTo>
                    <a:pt x="962024" y="0"/>
                    <a:pt x="978954" y="7013"/>
                    <a:pt x="991436" y="19495"/>
                  </a:cubicBezTo>
                  <a:cubicBezTo>
                    <a:pt x="1003918" y="31978"/>
                    <a:pt x="1010931" y="48907"/>
                    <a:pt x="1010931" y="66560"/>
                  </a:cubicBezTo>
                  <a:lnTo>
                    <a:pt x="1010931" y="1039109"/>
                  </a:lnTo>
                  <a:cubicBezTo>
                    <a:pt x="1010931" y="1075870"/>
                    <a:pt x="981131" y="1105670"/>
                    <a:pt x="944371" y="1105670"/>
                  </a:cubicBezTo>
                  <a:lnTo>
                    <a:pt x="66560" y="1105670"/>
                  </a:lnTo>
                  <a:cubicBezTo>
                    <a:pt x="48907" y="1105670"/>
                    <a:pt x="31978" y="1098657"/>
                    <a:pt x="19495" y="1086175"/>
                  </a:cubicBezTo>
                  <a:cubicBezTo>
                    <a:pt x="7013" y="1073692"/>
                    <a:pt x="0" y="1056762"/>
                    <a:pt x="0" y="1039109"/>
                  </a:cubicBezTo>
                  <a:lnTo>
                    <a:pt x="0" y="66560"/>
                  </a:lnTo>
                  <a:cubicBezTo>
                    <a:pt x="0" y="29800"/>
                    <a:pt x="29800" y="0"/>
                    <a:pt x="66560" y="0"/>
                  </a:cubicBezTo>
                  <a:close/>
                </a:path>
              </a:pathLst>
            </a:custGeom>
            <a:solidFill>
              <a:srgbClr val="407709"/>
            </a:solidFill>
            <a:ln w="38100" cap="rnd">
              <a:solidFill>
                <a:srgbClr val="FCFFEE"/>
              </a:solidFill>
              <a:prstDash val="solid"/>
              <a:round/>
            </a:ln>
          </p:spPr>
        </p:sp>
        <p:sp>
          <p:nvSpPr>
            <p:cNvPr id="28" name="TextBox 9"/>
            <p:cNvSpPr txBox="1"/>
            <p:nvPr/>
          </p:nvSpPr>
          <p:spPr>
            <a:xfrm>
              <a:off x="0" y="-38100"/>
              <a:ext cx="1010931" cy="114377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143375" y="3076575"/>
            <a:ext cx="3629025" cy="3581399"/>
            <a:chOff x="0" y="0"/>
            <a:chExt cx="1010931" cy="1105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0931" cy="1105670"/>
            </a:xfrm>
            <a:custGeom>
              <a:avLst/>
              <a:gdLst/>
              <a:ahLst/>
              <a:cxnLst/>
              <a:rect l="l" t="t" r="r" b="b"/>
              <a:pathLst>
                <a:path w="1010931" h="1105670">
                  <a:moveTo>
                    <a:pt x="66560" y="0"/>
                  </a:moveTo>
                  <a:lnTo>
                    <a:pt x="944371" y="0"/>
                  </a:lnTo>
                  <a:cubicBezTo>
                    <a:pt x="962024" y="0"/>
                    <a:pt x="978954" y="7013"/>
                    <a:pt x="991436" y="19495"/>
                  </a:cubicBezTo>
                  <a:cubicBezTo>
                    <a:pt x="1003918" y="31978"/>
                    <a:pt x="1010931" y="48907"/>
                    <a:pt x="1010931" y="66560"/>
                  </a:cubicBezTo>
                  <a:lnTo>
                    <a:pt x="1010931" y="1039109"/>
                  </a:lnTo>
                  <a:cubicBezTo>
                    <a:pt x="1010931" y="1075870"/>
                    <a:pt x="981131" y="1105670"/>
                    <a:pt x="944371" y="1105670"/>
                  </a:cubicBezTo>
                  <a:lnTo>
                    <a:pt x="66560" y="1105670"/>
                  </a:lnTo>
                  <a:cubicBezTo>
                    <a:pt x="48907" y="1105670"/>
                    <a:pt x="31978" y="1098657"/>
                    <a:pt x="19495" y="1086175"/>
                  </a:cubicBezTo>
                  <a:cubicBezTo>
                    <a:pt x="7013" y="1073692"/>
                    <a:pt x="0" y="1056762"/>
                    <a:pt x="0" y="1039109"/>
                  </a:cubicBezTo>
                  <a:lnTo>
                    <a:pt x="0" y="66560"/>
                  </a:lnTo>
                  <a:cubicBezTo>
                    <a:pt x="0" y="29800"/>
                    <a:pt x="29800" y="0"/>
                    <a:pt x="66560" y="0"/>
                  </a:cubicBezTo>
                  <a:close/>
                </a:path>
              </a:pathLst>
            </a:custGeom>
            <a:solidFill>
              <a:srgbClr val="407709"/>
            </a:solidFill>
            <a:ln w="38100" cap="rnd">
              <a:solidFill>
                <a:srgbClr val="FCFFEE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010931" cy="114377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44263" y="304800"/>
            <a:ext cx="5486398" cy="2244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8"/>
              </a:lnSpc>
            </a:pPr>
            <a:r>
              <a:rPr lang="ru-RU" sz="2800" b="1" dirty="0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Проект по организации малой сельской пекарни </a:t>
            </a:r>
          </a:p>
          <a:p>
            <a:pPr>
              <a:lnSpc>
                <a:spcPts val="3488"/>
              </a:lnSpc>
            </a:pPr>
            <a:r>
              <a:rPr lang="ru-RU" sz="2800" b="1" dirty="0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мощностью не более 3000 кг хлеба и хлебобулочных изделий в сутки                         </a:t>
            </a:r>
            <a:r>
              <a:rPr lang="ru-RU" sz="2000" dirty="0">
                <a:solidFill>
                  <a:srgbClr val="C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(с 2027 г.)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8127" y="2815430"/>
            <a:ext cx="3295649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Индивидуальные предприниматели </a:t>
            </a:r>
            <a:b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</a:br>
            <a: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и юридические лица, осуществляющие производство хлеба и хлебобулочных изделий на сельских территориях, отвечающие критериям субъекта </a:t>
            </a:r>
            <a:r>
              <a:rPr lang="ru-RU" sz="1400" dirty="0" err="1">
                <a:solidFill>
                  <a:srgbClr val="407709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микропредприятия</a:t>
            </a:r>
            <a: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 или малого предприятия  включенные в реестр МСП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333876" y="4531360"/>
            <a:ext cx="321944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Получатель гранта обязан: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Обеспечить в течение 5 лет с даты получения гранта ежегодный прирост объема производства хлеба и (или) хлебобулочных в размере не менее 3 %.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Предоставлять отчетность  о реализации проекта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предоставляется однократно.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314824" y="3358911"/>
            <a:ext cx="329565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 b="1" dirty="0">
                <a:solidFill>
                  <a:srgbClr val="FCFFEE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Грант не более 10 млн. рублей, но не более 50 % стоимости проекта (приобретение, строительство, кап. ремонт, реконструкция или модернизация)</a:t>
            </a:r>
          </a:p>
          <a:p>
            <a:r>
              <a:rPr lang="ru-RU" sz="1200" b="1" dirty="0">
                <a:solidFill>
                  <a:srgbClr val="FCFFEE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Срок использования – 18 мес.</a:t>
            </a:r>
          </a:p>
        </p:txBody>
      </p:sp>
      <p:sp>
        <p:nvSpPr>
          <p:cNvPr id="29" name="Прямоугольник с двумя скругленными противолежащими углами 28"/>
          <p:cNvSpPr/>
          <p:nvPr/>
        </p:nvSpPr>
        <p:spPr>
          <a:xfrm>
            <a:off x="139462" y="5212152"/>
            <a:ext cx="3048000" cy="1047750"/>
          </a:xfrm>
          <a:prstGeom prst="round2DiagRect">
            <a:avLst/>
          </a:prstGeom>
          <a:solidFill>
            <a:srgbClr val="82C11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rgbClr val="40770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17"/>
          <p:cNvSpPr txBox="1"/>
          <p:nvPr/>
        </p:nvSpPr>
        <p:spPr>
          <a:xfrm>
            <a:off x="301387" y="5366695"/>
            <a:ext cx="272414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Доп. условие: успешное прохождение тестирования на определение уровня предпринимательских компетенций на ЦП МСП</a:t>
            </a:r>
          </a:p>
        </p:txBody>
      </p:sp>
      <p:sp>
        <p:nvSpPr>
          <p:cNvPr id="31" name="TextBox 20"/>
          <p:cNvSpPr txBox="1"/>
          <p:nvPr/>
        </p:nvSpPr>
        <p:spPr>
          <a:xfrm>
            <a:off x="8077201" y="4502785"/>
            <a:ext cx="3219449" cy="11246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Получатель субсидии обязан: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обеспечить в течение 2 лет с даты получения субсидии ежегодный прирост объема производства хлеба и (или) хлебобулочных в размере не менее 3 %.</a:t>
            </a:r>
          </a:p>
        </p:txBody>
      </p:sp>
      <p:sp>
        <p:nvSpPr>
          <p:cNvPr id="32" name="TextBox 21"/>
          <p:cNvSpPr txBox="1"/>
          <p:nvPr/>
        </p:nvSpPr>
        <p:spPr>
          <a:xfrm>
            <a:off x="8067674" y="3368436"/>
            <a:ext cx="3295651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 b="1" dirty="0">
                <a:solidFill>
                  <a:srgbClr val="FCFFEE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Субсидии до 50 % затрат, но не более </a:t>
            </a:r>
            <a:br>
              <a:rPr lang="ru-RU" sz="1200" b="1" dirty="0">
                <a:solidFill>
                  <a:srgbClr val="FCFFEE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</a:br>
            <a:r>
              <a:rPr lang="ru-RU" sz="1200" b="1" dirty="0">
                <a:solidFill>
                  <a:srgbClr val="FCFFEE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5 млн. рублей, на приобретение и монтаж оборудования для сельской пекарни</a:t>
            </a:r>
          </a:p>
        </p:txBody>
      </p:sp>
    </p:spTree>
    <p:extLst>
      <p:ext uri="{BB962C8B-B14F-4D97-AF65-F5344CB8AC3E}">
        <p14:creationId xmlns:p14="http://schemas.microsoft.com/office/powerpoint/2010/main" val="1204079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582539"/>
            <a:ext cx="6134100" cy="3275462"/>
            <a:chOff x="0" y="0"/>
            <a:chExt cx="8487522" cy="42719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487522" cy="4271916"/>
            </a:xfrm>
            <a:custGeom>
              <a:avLst/>
              <a:gdLst/>
              <a:ahLst/>
              <a:cxnLst/>
              <a:rect l="l" t="t" r="r" b="b"/>
              <a:pathLst>
                <a:path w="8944635" h="4271916">
                  <a:moveTo>
                    <a:pt x="8762165" y="0"/>
                  </a:moveTo>
                  <a:cubicBezTo>
                    <a:pt x="7000072" y="0"/>
                    <a:pt x="5230823" y="0"/>
                    <a:pt x="3468730" y="0"/>
                  </a:cubicBezTo>
                  <a:lnTo>
                    <a:pt x="3468730" y="129414"/>
                  </a:lnTo>
                  <a:cubicBezTo>
                    <a:pt x="3305937" y="129414"/>
                    <a:pt x="3084110" y="129414"/>
                    <a:pt x="2921318" y="129414"/>
                  </a:cubicBezTo>
                  <a:lnTo>
                    <a:pt x="2921318" y="258827"/>
                  </a:lnTo>
                  <a:cubicBezTo>
                    <a:pt x="2758526" y="258827"/>
                    <a:pt x="2536698" y="258827"/>
                    <a:pt x="2373906" y="258827"/>
                  </a:cubicBezTo>
                  <a:lnTo>
                    <a:pt x="2373906" y="388241"/>
                  </a:lnTo>
                  <a:cubicBezTo>
                    <a:pt x="2282671" y="388241"/>
                    <a:pt x="2100200" y="388241"/>
                    <a:pt x="2008965" y="388241"/>
                  </a:cubicBezTo>
                  <a:lnTo>
                    <a:pt x="2008965" y="517654"/>
                  </a:lnTo>
                  <a:cubicBezTo>
                    <a:pt x="1917730" y="517654"/>
                    <a:pt x="1735259" y="517654"/>
                    <a:pt x="1644024" y="517654"/>
                  </a:cubicBezTo>
                  <a:lnTo>
                    <a:pt x="1644024" y="647068"/>
                  </a:lnTo>
                  <a:cubicBezTo>
                    <a:pt x="1552789" y="647068"/>
                    <a:pt x="1370318" y="647068"/>
                    <a:pt x="1279083" y="647068"/>
                  </a:cubicBezTo>
                  <a:lnTo>
                    <a:pt x="1279083" y="776481"/>
                  </a:lnTo>
                  <a:lnTo>
                    <a:pt x="1094823" y="776481"/>
                  </a:lnTo>
                  <a:lnTo>
                    <a:pt x="1094823" y="905895"/>
                  </a:lnTo>
                  <a:lnTo>
                    <a:pt x="912353" y="905895"/>
                  </a:lnTo>
                  <a:lnTo>
                    <a:pt x="912353" y="1035308"/>
                  </a:lnTo>
                  <a:lnTo>
                    <a:pt x="729882" y="1035308"/>
                  </a:lnTo>
                  <a:cubicBezTo>
                    <a:pt x="729882" y="1100015"/>
                    <a:pt x="729882" y="1229429"/>
                    <a:pt x="729882" y="1294135"/>
                  </a:cubicBezTo>
                  <a:lnTo>
                    <a:pt x="547412" y="1294135"/>
                  </a:lnTo>
                  <a:cubicBezTo>
                    <a:pt x="547412" y="1358842"/>
                    <a:pt x="547412" y="1488256"/>
                    <a:pt x="547412" y="1552962"/>
                  </a:cubicBezTo>
                  <a:lnTo>
                    <a:pt x="364941" y="1552962"/>
                  </a:lnTo>
                  <a:cubicBezTo>
                    <a:pt x="364941" y="1617669"/>
                    <a:pt x="364941" y="1747083"/>
                    <a:pt x="364941" y="1811790"/>
                  </a:cubicBezTo>
                  <a:lnTo>
                    <a:pt x="182471" y="1811790"/>
                  </a:lnTo>
                  <a:cubicBezTo>
                    <a:pt x="182471" y="1927247"/>
                    <a:pt x="182471" y="2084573"/>
                    <a:pt x="182471" y="2200030"/>
                  </a:cubicBezTo>
                  <a:lnTo>
                    <a:pt x="0" y="2200030"/>
                  </a:lnTo>
                  <a:cubicBezTo>
                    <a:pt x="0" y="2887698"/>
                    <a:pt x="0" y="3582979"/>
                    <a:pt x="0" y="4271916"/>
                  </a:cubicBezTo>
                  <a:cubicBezTo>
                    <a:pt x="1944564" y="4271916"/>
                    <a:pt x="3896283" y="4271916"/>
                    <a:pt x="5840847" y="4271916"/>
                  </a:cubicBezTo>
                  <a:lnTo>
                    <a:pt x="5840847" y="4142502"/>
                  </a:lnTo>
                  <a:cubicBezTo>
                    <a:pt x="6003640" y="4142502"/>
                    <a:pt x="6225467" y="4142502"/>
                    <a:pt x="6388259" y="4142502"/>
                  </a:cubicBezTo>
                  <a:lnTo>
                    <a:pt x="6388259" y="4013088"/>
                  </a:lnTo>
                  <a:cubicBezTo>
                    <a:pt x="6551051" y="4013088"/>
                    <a:pt x="6772878" y="4013088"/>
                    <a:pt x="6935670" y="4013088"/>
                  </a:cubicBezTo>
                  <a:lnTo>
                    <a:pt x="6935670" y="3883675"/>
                  </a:lnTo>
                  <a:cubicBezTo>
                    <a:pt x="7026906" y="3883675"/>
                    <a:pt x="7209376" y="3883675"/>
                    <a:pt x="7300612" y="3883675"/>
                  </a:cubicBezTo>
                  <a:lnTo>
                    <a:pt x="7300612" y="3754261"/>
                  </a:lnTo>
                  <a:cubicBezTo>
                    <a:pt x="7391847" y="3754261"/>
                    <a:pt x="7574318" y="3754261"/>
                    <a:pt x="7665553" y="3754261"/>
                  </a:cubicBezTo>
                  <a:lnTo>
                    <a:pt x="7665553" y="3624848"/>
                  </a:lnTo>
                  <a:lnTo>
                    <a:pt x="7848024" y="3624848"/>
                  </a:lnTo>
                  <a:lnTo>
                    <a:pt x="7848024" y="3495434"/>
                  </a:lnTo>
                  <a:lnTo>
                    <a:pt x="8032283" y="3495434"/>
                  </a:lnTo>
                  <a:lnTo>
                    <a:pt x="8032283" y="3366021"/>
                  </a:lnTo>
                  <a:lnTo>
                    <a:pt x="8214754" y="3366021"/>
                  </a:lnTo>
                  <a:cubicBezTo>
                    <a:pt x="8214754" y="3301314"/>
                    <a:pt x="8214754" y="3171900"/>
                    <a:pt x="8214754" y="3107194"/>
                  </a:cubicBezTo>
                  <a:lnTo>
                    <a:pt x="8397224" y="3107194"/>
                  </a:lnTo>
                  <a:cubicBezTo>
                    <a:pt x="8397224" y="3042487"/>
                    <a:pt x="8397224" y="2913073"/>
                    <a:pt x="8397224" y="2848367"/>
                  </a:cubicBezTo>
                  <a:lnTo>
                    <a:pt x="8579695" y="2848367"/>
                  </a:lnTo>
                  <a:cubicBezTo>
                    <a:pt x="8579695" y="2732910"/>
                    <a:pt x="8579695" y="2575583"/>
                    <a:pt x="8579695" y="2460126"/>
                  </a:cubicBezTo>
                  <a:lnTo>
                    <a:pt x="8762165" y="2460126"/>
                  </a:lnTo>
                  <a:cubicBezTo>
                    <a:pt x="8762165" y="2297725"/>
                    <a:pt x="8762165" y="2104873"/>
                    <a:pt x="8762165" y="1942472"/>
                  </a:cubicBezTo>
                  <a:lnTo>
                    <a:pt x="8944635" y="1942472"/>
                  </a:lnTo>
                  <a:cubicBezTo>
                    <a:pt x="8944635" y="1297942"/>
                    <a:pt x="8944635" y="644530"/>
                    <a:pt x="8944635" y="0"/>
                  </a:cubicBezTo>
                  <a:lnTo>
                    <a:pt x="8762165" y="0"/>
                  </a:lnTo>
                  <a:close/>
                </a:path>
              </a:pathLst>
            </a:custGeom>
            <a:blipFill>
              <a:blip r:embed="rId2"/>
              <a:stretch>
                <a:fillRect t="-3392" b="-3392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685801" y="935991"/>
            <a:ext cx="3094379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88"/>
              </a:lnSpc>
            </a:pPr>
            <a:r>
              <a:rPr lang="ru-RU" sz="3200" b="1" dirty="0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Сельский туризм </a:t>
            </a:r>
          </a:p>
          <a:p>
            <a:pPr>
              <a:lnSpc>
                <a:spcPts val="3488"/>
              </a:lnSpc>
            </a:pPr>
            <a:r>
              <a:rPr lang="ru-RU" sz="3200" b="1" dirty="0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и грант «Агротуризм»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48126" y="956310"/>
            <a:ext cx="7610474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ru-RU" sz="1400" dirty="0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Сельский туризм— туризм, предусматривающий посещение сельской местности, малых городов с численностью населения до тридцати тысяч человек в целях отдыха, приобщения к традиционному укладу жизни и обычаям народов РФ, ознакомления с объектами культурного наследия (памятниками истории и культуры) народов РФ, связанными с сельским хозяйством, а также ознакомления с сельскохозяйственным производством и (или) участия в сельскохозяйственных работах без извлечения материальной выгоды с возможностью использования услуг по временному размещению, организации досуга, экскурсионных и иных услуг».  (Федеральный закон «Об основах туристской деятельности в РФ»)</a:t>
            </a:r>
          </a:p>
        </p:txBody>
      </p:sp>
      <p:grpSp>
        <p:nvGrpSpPr>
          <p:cNvPr id="26" name="Group 7"/>
          <p:cNvGrpSpPr/>
          <p:nvPr/>
        </p:nvGrpSpPr>
        <p:grpSpPr>
          <a:xfrm>
            <a:off x="6372225" y="3571875"/>
            <a:ext cx="5353050" cy="3028950"/>
            <a:chOff x="0" y="0"/>
            <a:chExt cx="1010931" cy="1105670"/>
          </a:xfrm>
        </p:grpSpPr>
        <p:sp>
          <p:nvSpPr>
            <p:cNvPr id="27" name="Freeform 8"/>
            <p:cNvSpPr/>
            <p:nvPr/>
          </p:nvSpPr>
          <p:spPr>
            <a:xfrm>
              <a:off x="0" y="0"/>
              <a:ext cx="1010931" cy="1105670"/>
            </a:xfrm>
            <a:prstGeom prst="roundRect">
              <a:avLst/>
            </a:prstGeom>
            <a:solidFill>
              <a:srgbClr val="407709"/>
            </a:solidFill>
            <a:ln w="38100" cap="rnd">
              <a:solidFill>
                <a:srgbClr val="FCFFEE"/>
              </a:solidFill>
              <a:prstDash val="solid"/>
              <a:round/>
            </a:ln>
          </p:spPr>
        </p:sp>
        <p:sp>
          <p:nvSpPr>
            <p:cNvPr id="28" name="TextBox 9"/>
            <p:cNvSpPr txBox="1"/>
            <p:nvPr/>
          </p:nvSpPr>
          <p:spPr>
            <a:xfrm>
              <a:off x="0" y="-38100"/>
              <a:ext cx="1010931" cy="1143770"/>
            </a:xfrm>
            <a:prstGeom prst="round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30" name="TextBox 21"/>
          <p:cNvSpPr txBox="1"/>
          <p:nvPr/>
        </p:nvSpPr>
        <p:spPr>
          <a:xfrm>
            <a:off x="6657974" y="3873261"/>
            <a:ext cx="481012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400" b="1" dirty="0">
                <a:solidFill>
                  <a:srgbClr val="FCFFEE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Грант «</a:t>
            </a:r>
            <a:r>
              <a:rPr lang="ru-RU" sz="1400" b="1" dirty="0" err="1">
                <a:solidFill>
                  <a:srgbClr val="FCFFEE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Агротуризм</a:t>
            </a:r>
            <a:r>
              <a:rPr lang="ru-RU" sz="1400" b="1" dirty="0">
                <a:solidFill>
                  <a:srgbClr val="FCFFEE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» — это целевые бюджетные средства, которые предоставляют сельхозпроизводителям, за исключением владельцев личных подсобных хозяйств, для реализации проекта развития сельского туризма. </a:t>
            </a:r>
          </a:p>
        </p:txBody>
      </p:sp>
      <p:sp>
        <p:nvSpPr>
          <p:cNvPr id="31" name="TextBox 21"/>
          <p:cNvSpPr txBox="1"/>
          <p:nvPr/>
        </p:nvSpPr>
        <p:spPr>
          <a:xfrm>
            <a:off x="6648449" y="5235336"/>
            <a:ext cx="4810126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 dirty="0">
                <a:solidFill>
                  <a:srgbClr val="FCFFEE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Проект сельского туризма Минсельхоз России обращает внимание на важность предоставления комплексных туристических продуктов, их связи с сельским хозяйством и обеспечением прироста производства сельскохозяйственной продукции, с историческим и культурным кодом территорий.</a:t>
            </a:r>
          </a:p>
        </p:txBody>
      </p:sp>
    </p:spTree>
    <p:extLst>
      <p:ext uri="{BB962C8B-B14F-4D97-AF65-F5344CB8AC3E}">
        <p14:creationId xmlns:p14="http://schemas.microsoft.com/office/powerpoint/2010/main" val="210303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723901" y="659766"/>
            <a:ext cx="1081087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«</a:t>
            </a:r>
            <a:r>
              <a:rPr lang="ru-RU" sz="3200" b="1" dirty="0" err="1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Агротуризм</a:t>
            </a:r>
            <a:r>
              <a:rPr lang="ru-RU" sz="32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15275" y="3273837"/>
            <a:ext cx="4048124" cy="15274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ЗАЯВИТЕЛЬ – сельскохозяйственный товаропроизводитель, зарегистрированный и осуществляющий деятельность более 12 месяцев с даты регистрации на сельской территории и относящийся к категории «микропредприятие» и «малое предприятие»</a:t>
            </a: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BB4FCB7A-B5AE-FC8D-AB1F-89EA0F5FC3A6}"/>
              </a:ext>
            </a:extLst>
          </p:cNvPr>
          <p:cNvSpPr/>
          <p:nvPr/>
        </p:nvSpPr>
        <p:spPr>
          <a:xfrm rot="21600000">
            <a:off x="4944082" y="714374"/>
            <a:ext cx="6666893" cy="676275"/>
          </a:xfrm>
          <a:prstGeom prst="roundRect">
            <a:avLst/>
          </a:prstGeom>
          <a:solidFill>
            <a:srgbClr val="4077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Финансовое обеспечение затрат, связанных с реализацией проекта сельского туризма на сельской территории, сельской агломерации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9324974" y="5581471"/>
            <a:ext cx="263842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предоставлять отчетность </a:t>
            </a:r>
            <a:b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реализации проекта (ежеквартально). 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E81E592F-49B8-3B55-233C-BFA3F2AE5E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802713"/>
              </p:ext>
            </p:extLst>
          </p:nvPr>
        </p:nvGraphicFramePr>
        <p:xfrm>
          <a:off x="495300" y="1716657"/>
          <a:ext cx="6819899" cy="4264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2054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096097" y="488"/>
            <a:ext cx="3450026" cy="6858000"/>
            <a:chOff x="0" y="0"/>
            <a:chExt cx="3198749" cy="6358509"/>
          </a:xfrm>
        </p:grpSpPr>
        <p:sp>
          <p:nvSpPr>
            <p:cNvPr id="3" name="Freeform 3"/>
            <p:cNvSpPr/>
            <p:nvPr/>
          </p:nvSpPr>
          <p:spPr>
            <a:xfrm>
              <a:off x="3937" y="3937"/>
              <a:ext cx="3191129" cy="6350635"/>
            </a:xfrm>
            <a:custGeom>
              <a:avLst/>
              <a:gdLst/>
              <a:ahLst/>
              <a:cxnLst/>
              <a:rect l="l" t="t" r="r" b="b"/>
              <a:pathLst>
                <a:path w="3191129" h="6350635">
                  <a:moveTo>
                    <a:pt x="3175254" y="0"/>
                  </a:moveTo>
                  <a:cubicBezTo>
                    <a:pt x="1421638" y="0"/>
                    <a:pt x="0" y="1421638"/>
                    <a:pt x="0" y="3175254"/>
                  </a:cubicBezTo>
                  <a:cubicBezTo>
                    <a:pt x="0" y="4928870"/>
                    <a:pt x="1421638" y="6350635"/>
                    <a:pt x="3175381" y="6350635"/>
                  </a:cubicBezTo>
                  <a:lnTo>
                    <a:pt x="3191129" y="4412361"/>
                  </a:lnTo>
                  <a:cubicBezTo>
                    <a:pt x="2512822" y="4412361"/>
                    <a:pt x="1963039" y="3862578"/>
                    <a:pt x="1963039" y="3184271"/>
                  </a:cubicBezTo>
                  <a:cubicBezTo>
                    <a:pt x="1963039" y="2505964"/>
                    <a:pt x="2512822" y="1956181"/>
                    <a:pt x="3191129" y="1956181"/>
                  </a:cubicBezTo>
                  <a:lnTo>
                    <a:pt x="3175254" y="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127021" t="-139" r="-71119" b="139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3198749" cy="6358509"/>
            </a:xfrm>
            <a:custGeom>
              <a:avLst/>
              <a:gdLst/>
              <a:ahLst/>
              <a:cxnLst/>
              <a:rect l="l" t="t" r="r" b="b"/>
              <a:pathLst>
                <a:path w="3198749" h="6358509">
                  <a:moveTo>
                    <a:pt x="3183128" y="6358509"/>
                  </a:moveTo>
                  <a:lnTo>
                    <a:pt x="3179318" y="6358509"/>
                  </a:lnTo>
                  <a:cubicBezTo>
                    <a:pt x="2750185" y="6358509"/>
                    <a:pt x="2333752" y="6274435"/>
                    <a:pt x="1941830" y="6108700"/>
                  </a:cubicBezTo>
                  <a:cubicBezTo>
                    <a:pt x="1563243" y="5948553"/>
                    <a:pt x="1223264" y="5719318"/>
                    <a:pt x="931291" y="5427345"/>
                  </a:cubicBezTo>
                  <a:cubicBezTo>
                    <a:pt x="639318" y="5135372"/>
                    <a:pt x="410083" y="4795393"/>
                    <a:pt x="249936" y="4416806"/>
                  </a:cubicBezTo>
                  <a:cubicBezTo>
                    <a:pt x="84074" y="4024757"/>
                    <a:pt x="0" y="3608451"/>
                    <a:pt x="0" y="3179191"/>
                  </a:cubicBezTo>
                  <a:cubicBezTo>
                    <a:pt x="0" y="2749931"/>
                    <a:pt x="84074" y="2333625"/>
                    <a:pt x="249809" y="1941703"/>
                  </a:cubicBezTo>
                  <a:cubicBezTo>
                    <a:pt x="409956" y="1563116"/>
                    <a:pt x="639191" y="1223137"/>
                    <a:pt x="931164" y="931164"/>
                  </a:cubicBezTo>
                  <a:cubicBezTo>
                    <a:pt x="1223137" y="639191"/>
                    <a:pt x="1563116" y="409956"/>
                    <a:pt x="1941703" y="249809"/>
                  </a:cubicBezTo>
                  <a:cubicBezTo>
                    <a:pt x="2333625" y="84074"/>
                    <a:pt x="2750058" y="0"/>
                    <a:pt x="3179191" y="0"/>
                  </a:cubicBezTo>
                  <a:lnTo>
                    <a:pt x="3183001" y="0"/>
                  </a:lnTo>
                  <a:lnTo>
                    <a:pt x="3183001" y="3810"/>
                  </a:lnTo>
                  <a:lnTo>
                    <a:pt x="3198749" y="1964055"/>
                  </a:lnTo>
                  <a:lnTo>
                    <a:pt x="3194812" y="1964055"/>
                  </a:lnTo>
                  <a:cubicBezTo>
                    <a:pt x="2867787" y="1964055"/>
                    <a:pt x="2560320" y="2091436"/>
                    <a:pt x="2329180" y="2322576"/>
                  </a:cubicBezTo>
                  <a:cubicBezTo>
                    <a:pt x="2097913" y="2553843"/>
                    <a:pt x="1970659" y="2861183"/>
                    <a:pt x="1970659" y="3188208"/>
                  </a:cubicBezTo>
                  <a:cubicBezTo>
                    <a:pt x="1970659" y="3515233"/>
                    <a:pt x="2098040" y="3822700"/>
                    <a:pt x="2329180" y="4053840"/>
                  </a:cubicBezTo>
                  <a:cubicBezTo>
                    <a:pt x="2560447" y="4285107"/>
                    <a:pt x="2867787" y="4412361"/>
                    <a:pt x="3194812" y="4412361"/>
                  </a:cubicBezTo>
                  <a:lnTo>
                    <a:pt x="3198749" y="4412361"/>
                  </a:lnTo>
                  <a:lnTo>
                    <a:pt x="3198749" y="4416298"/>
                  </a:lnTo>
                  <a:lnTo>
                    <a:pt x="3183128" y="6358509"/>
                  </a:lnTo>
                  <a:close/>
                  <a:moveTo>
                    <a:pt x="3175381" y="7747"/>
                  </a:moveTo>
                  <a:cubicBezTo>
                    <a:pt x="2748534" y="8255"/>
                    <a:pt x="2334514" y="92075"/>
                    <a:pt x="1944751" y="256921"/>
                  </a:cubicBezTo>
                  <a:cubicBezTo>
                    <a:pt x="1567053" y="416687"/>
                    <a:pt x="1227963" y="645287"/>
                    <a:pt x="936625" y="936625"/>
                  </a:cubicBezTo>
                  <a:cubicBezTo>
                    <a:pt x="645414" y="1227836"/>
                    <a:pt x="416687" y="1567053"/>
                    <a:pt x="256921" y="1944751"/>
                  </a:cubicBezTo>
                  <a:cubicBezTo>
                    <a:pt x="91567" y="2335784"/>
                    <a:pt x="7747" y="2751074"/>
                    <a:pt x="7747" y="3179191"/>
                  </a:cubicBezTo>
                  <a:cubicBezTo>
                    <a:pt x="7747" y="3607308"/>
                    <a:pt x="91567" y="4022725"/>
                    <a:pt x="256921" y="4413631"/>
                  </a:cubicBezTo>
                  <a:cubicBezTo>
                    <a:pt x="416687" y="4791329"/>
                    <a:pt x="645287" y="5130419"/>
                    <a:pt x="936625" y="5421757"/>
                  </a:cubicBezTo>
                  <a:cubicBezTo>
                    <a:pt x="1227836" y="5712968"/>
                    <a:pt x="1567053" y="5941695"/>
                    <a:pt x="1944751" y="6101461"/>
                  </a:cubicBezTo>
                  <a:cubicBezTo>
                    <a:pt x="2334514" y="6266307"/>
                    <a:pt x="2748534" y="6350127"/>
                    <a:pt x="3175381" y="6350635"/>
                  </a:cubicBezTo>
                  <a:lnTo>
                    <a:pt x="3191129" y="4420108"/>
                  </a:lnTo>
                  <a:cubicBezTo>
                    <a:pt x="2863469" y="4419092"/>
                    <a:pt x="2555621" y="4291076"/>
                    <a:pt x="2323846" y="4059301"/>
                  </a:cubicBezTo>
                  <a:cubicBezTo>
                    <a:pt x="2091182" y="3826637"/>
                    <a:pt x="1963039" y="3517265"/>
                    <a:pt x="1963039" y="3188208"/>
                  </a:cubicBezTo>
                  <a:cubicBezTo>
                    <a:pt x="1963039" y="2859151"/>
                    <a:pt x="2091182" y="2549779"/>
                    <a:pt x="2323846" y="2317115"/>
                  </a:cubicBezTo>
                  <a:cubicBezTo>
                    <a:pt x="2555621" y="2085340"/>
                    <a:pt x="2863469" y="1957324"/>
                    <a:pt x="3191129" y="1956308"/>
                  </a:cubicBezTo>
                  <a:lnTo>
                    <a:pt x="3175381" y="7747"/>
                  </a:lnTo>
                  <a:close/>
                </a:path>
              </a:pathLst>
            </a:custGeom>
            <a:solidFill>
              <a:srgbClr val="FCFFEE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14376" y="3296033"/>
            <a:ext cx="851859" cy="85185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FFEE"/>
            </a:solidFill>
            <a:ln w="47625" cap="sq">
              <a:solidFill>
                <a:srgbClr val="407709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8" name="Freeform 8"/>
          <p:cNvSpPr/>
          <p:nvPr/>
        </p:nvSpPr>
        <p:spPr>
          <a:xfrm>
            <a:off x="870779" y="3500951"/>
            <a:ext cx="539051" cy="442021"/>
          </a:xfrm>
          <a:custGeom>
            <a:avLst/>
            <a:gdLst/>
            <a:ahLst/>
            <a:cxnLst/>
            <a:rect l="l" t="t" r="r" b="b"/>
            <a:pathLst>
              <a:path w="808576" h="663032">
                <a:moveTo>
                  <a:pt x="0" y="0"/>
                </a:moveTo>
                <a:lnTo>
                  <a:pt x="808577" y="0"/>
                </a:lnTo>
                <a:lnTo>
                  <a:pt x="808577" y="663032"/>
                </a:lnTo>
                <a:lnTo>
                  <a:pt x="0" y="663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714375" y="4479217"/>
            <a:ext cx="3893999" cy="0"/>
          </a:xfrm>
          <a:prstGeom prst="line">
            <a:avLst/>
          </a:prstGeom>
          <a:ln w="38100" cap="flat">
            <a:solidFill>
              <a:srgbClr val="40770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4995724" y="4094689"/>
            <a:ext cx="851859" cy="85185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FFEE"/>
            </a:solidFill>
            <a:ln w="47625" cap="sq">
              <a:solidFill>
                <a:srgbClr val="407709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13" name="AutoShape 13"/>
          <p:cNvSpPr/>
          <p:nvPr/>
        </p:nvSpPr>
        <p:spPr>
          <a:xfrm flipV="1">
            <a:off x="5033824" y="6239899"/>
            <a:ext cx="3893999" cy="0"/>
          </a:xfrm>
          <a:prstGeom prst="line">
            <a:avLst/>
          </a:prstGeom>
          <a:ln w="38100" cap="flat">
            <a:solidFill>
              <a:srgbClr val="40770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714376" y="4893700"/>
            <a:ext cx="851859" cy="85185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FFEE"/>
            </a:solidFill>
            <a:ln w="47625" cap="sq">
              <a:solidFill>
                <a:srgbClr val="407709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17" name="AutoShape 17"/>
          <p:cNvSpPr/>
          <p:nvPr/>
        </p:nvSpPr>
        <p:spPr>
          <a:xfrm>
            <a:off x="714375" y="6238810"/>
            <a:ext cx="3893999" cy="0"/>
          </a:xfrm>
          <a:prstGeom prst="line">
            <a:avLst/>
          </a:prstGeom>
          <a:ln w="38100" cap="flat">
            <a:solidFill>
              <a:srgbClr val="40770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2" name="Group 22"/>
          <p:cNvGrpSpPr/>
          <p:nvPr/>
        </p:nvGrpSpPr>
        <p:grpSpPr>
          <a:xfrm>
            <a:off x="6557251" y="-1151948"/>
            <a:ext cx="2303897" cy="230389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7709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948843" y="-760355"/>
            <a:ext cx="1520711" cy="1520711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428625" cap="sq">
              <a:solidFill>
                <a:srgbClr val="FCFFEE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28" name="Freeform 28"/>
          <p:cNvSpPr/>
          <p:nvPr/>
        </p:nvSpPr>
        <p:spPr>
          <a:xfrm>
            <a:off x="5196334" y="4314144"/>
            <a:ext cx="450638" cy="412949"/>
          </a:xfrm>
          <a:custGeom>
            <a:avLst/>
            <a:gdLst/>
            <a:ahLst/>
            <a:cxnLst/>
            <a:rect l="l" t="t" r="r" b="b"/>
            <a:pathLst>
              <a:path w="675957" h="619423">
                <a:moveTo>
                  <a:pt x="0" y="0"/>
                </a:moveTo>
                <a:lnTo>
                  <a:pt x="675958" y="0"/>
                </a:lnTo>
                <a:lnTo>
                  <a:pt x="675958" y="619423"/>
                </a:lnTo>
                <a:lnTo>
                  <a:pt x="0" y="6194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898115" y="5079641"/>
            <a:ext cx="484381" cy="479977"/>
          </a:xfrm>
          <a:custGeom>
            <a:avLst/>
            <a:gdLst/>
            <a:ahLst/>
            <a:cxnLst/>
            <a:rect l="l" t="t" r="r" b="b"/>
            <a:pathLst>
              <a:path w="726571" h="719965">
                <a:moveTo>
                  <a:pt x="0" y="0"/>
                </a:moveTo>
                <a:lnTo>
                  <a:pt x="726571" y="0"/>
                </a:lnTo>
                <a:lnTo>
                  <a:pt x="726571" y="719965"/>
                </a:lnTo>
                <a:lnTo>
                  <a:pt x="0" y="7199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1809402" y="3426207"/>
            <a:ext cx="2534188" cy="540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ru-RU" sz="1600" b="1" dirty="0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Затраты на реализацию проекта</a:t>
            </a:r>
            <a:endParaRPr lang="en-US" sz="1600" b="1" dirty="0">
              <a:solidFill>
                <a:srgbClr val="407709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6057552" y="5265091"/>
            <a:ext cx="2808497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ru-RU" sz="1400" dirty="0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сумма чистого денежного потока превысит сумму вложенных средств</a:t>
            </a:r>
            <a:endParaRPr lang="en-US" sz="1400" dirty="0">
              <a:solidFill>
                <a:srgbClr val="407709"/>
              </a:solidFill>
              <a:latin typeface="Arial Unicode"/>
              <a:ea typeface="Arial Unicode"/>
              <a:cs typeface="Arial Unicode"/>
              <a:sym typeface="Arial Unicode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6067077" y="4080899"/>
            <a:ext cx="2534188" cy="1104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ru-RU" sz="1600" b="1" dirty="0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Финансово-экономическое обоснование со сроком окупаемости не более пяти лет </a:t>
            </a:r>
            <a:endParaRPr lang="en-US" sz="1600" b="1" dirty="0">
              <a:solidFill>
                <a:srgbClr val="407709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723901" y="659766"/>
            <a:ext cx="4581524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развития сельского туризма</a:t>
            </a:r>
          </a:p>
        </p:txBody>
      </p:sp>
      <p:sp>
        <p:nvSpPr>
          <p:cNvPr id="41" name="TextBox 17"/>
          <p:cNvSpPr txBox="1"/>
          <p:nvPr/>
        </p:nvSpPr>
        <p:spPr>
          <a:xfrm>
            <a:off x="733426" y="1756410"/>
            <a:ext cx="4048124" cy="1010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бизнес-план с мероприятиями, направленными на создание и(или) развитие  объектов сельского туризма, в который включаются:</a:t>
            </a:r>
          </a:p>
        </p:txBody>
      </p:sp>
      <p:sp>
        <p:nvSpPr>
          <p:cNvPr id="42" name="TextBox 32"/>
          <p:cNvSpPr txBox="1"/>
          <p:nvPr/>
        </p:nvSpPr>
        <p:spPr>
          <a:xfrm>
            <a:off x="1799877" y="5045457"/>
            <a:ext cx="2534188" cy="540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ru-RU" sz="1600" b="1" dirty="0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Плановые показатели деятельности</a:t>
            </a:r>
            <a:endParaRPr lang="en-US" sz="1600" b="1" dirty="0">
              <a:solidFill>
                <a:srgbClr val="407709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BB4FCB7A-B5AE-FC8D-AB1F-89EA0F5FC3A6}"/>
              </a:ext>
            </a:extLst>
          </p:cNvPr>
          <p:cNvSpPr/>
          <p:nvPr/>
        </p:nvSpPr>
        <p:spPr>
          <a:xfrm rot="21600000">
            <a:off x="5525107" y="790574"/>
            <a:ext cx="3275993" cy="676275"/>
          </a:xfrm>
          <a:prstGeom prst="roundRect">
            <a:avLst/>
          </a:prstGeom>
          <a:solidFill>
            <a:srgbClr val="4077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Отбор проектов сельского туризма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534025" y="1387930"/>
            <a:ext cx="4286250" cy="1679120"/>
          </a:xfrm>
          <a:prstGeom prst="roundRect">
            <a:avLst/>
          </a:prstGeom>
          <a:solidFill>
            <a:srgbClr val="FCFFEE"/>
          </a:solidFill>
          <a:ln w="25400">
            <a:solidFill>
              <a:srgbClr val="4077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17"/>
          <p:cNvSpPr txBox="1"/>
          <p:nvPr/>
        </p:nvSpPr>
        <p:spPr>
          <a:xfrm>
            <a:off x="5800726" y="1632585"/>
            <a:ext cx="4048124" cy="12688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Отбор проектов осуществляется МСХ Российской Федерации, реализация</a:t>
            </a:r>
          </a:p>
          <a:p>
            <a:pPr>
              <a:lnSpc>
                <a:spcPct val="120000"/>
              </a:lnSpc>
            </a:pPr>
            <a: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которых начинается с 01.01.2027</a:t>
            </a:r>
          </a:p>
          <a:p>
            <a:pPr>
              <a:lnSpc>
                <a:spcPct val="120000"/>
              </a:lnSpc>
            </a:pPr>
            <a: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должен получить заключение рабочей группы региона</a:t>
            </a:r>
          </a:p>
        </p:txBody>
      </p:sp>
    </p:spTree>
    <p:extLst>
      <p:ext uri="{BB962C8B-B14F-4D97-AF65-F5344CB8AC3E}">
        <p14:creationId xmlns:p14="http://schemas.microsoft.com/office/powerpoint/2010/main" val="3129804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723901" y="659766"/>
            <a:ext cx="1081087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0"/>
              </a:spcBef>
            </a:pPr>
            <a:r>
              <a:rPr lang="ru-RU" sz="32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 «</a:t>
            </a:r>
            <a:r>
              <a:rPr lang="ru-RU" sz="3200" b="1" dirty="0" err="1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Агротуризм</a:t>
            </a:r>
            <a:r>
              <a:rPr lang="ru-RU" sz="3200" b="1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BB4FCB7A-B5AE-FC8D-AB1F-89EA0F5FC3A6}"/>
              </a:ext>
            </a:extLst>
          </p:cNvPr>
          <p:cNvSpPr/>
          <p:nvPr/>
        </p:nvSpPr>
        <p:spPr>
          <a:xfrm rot="21600000">
            <a:off x="723900" y="1924050"/>
            <a:ext cx="9401175" cy="47434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Bef>
                <a:spcPts val="600"/>
              </a:spcBef>
              <a:buAutoNum type="arabicParenR"/>
            </a:pPr>
            <a:r>
              <a:rPr lang="ru-RU" sz="1400" dirty="0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Предоставляется однократно</a:t>
            </a:r>
          </a:p>
          <a:p>
            <a:pPr marL="342900" indent="-342900">
              <a:spcBef>
                <a:spcPts val="600"/>
              </a:spcBef>
              <a:buAutoNum type="arabicParenR"/>
            </a:pPr>
            <a:r>
              <a:rPr lang="ru-RU" sz="1400" dirty="0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Срок использования  гранта 18 мес. со дня его получения;</a:t>
            </a:r>
          </a:p>
          <a:p>
            <a:pPr marL="342900" indent="-342900">
              <a:spcBef>
                <a:spcPts val="600"/>
              </a:spcBef>
              <a:buAutoNum type="arabicParenR"/>
            </a:pPr>
            <a:r>
              <a:rPr lang="ru-RU" sz="1400" dirty="0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Срок приобретения, строительства, возведения (монтажа) модульного некапитального средства размещения за счет гранта «</a:t>
            </a:r>
            <a:r>
              <a:rPr lang="ru-RU" sz="1400" dirty="0" err="1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Агротуризм</a:t>
            </a:r>
            <a:r>
              <a:rPr lang="ru-RU" sz="1400" dirty="0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» составляет не более 9 месяцев со дня его получения;</a:t>
            </a:r>
          </a:p>
          <a:p>
            <a:pPr marL="342900" indent="-342900">
              <a:spcBef>
                <a:spcPts val="600"/>
              </a:spcBef>
              <a:buAutoNum type="arabicParenR"/>
            </a:pPr>
            <a:r>
              <a:rPr lang="ru-RU" sz="1400" dirty="0" err="1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Грантополучатель</a:t>
            </a:r>
            <a:r>
              <a:rPr lang="ru-RU" sz="1400" dirty="0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 обязуется осуществлять деятельность в течение не менее 5 лет на сельской территории </a:t>
            </a:r>
          </a:p>
          <a:p>
            <a:pPr marL="342900" indent="-342900">
              <a:spcBef>
                <a:spcPts val="600"/>
              </a:spcBef>
              <a:buAutoNum type="arabicParenR"/>
            </a:pPr>
            <a:r>
              <a:rPr lang="ru-RU" sz="1400" dirty="0" err="1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Грантополучатель</a:t>
            </a:r>
            <a:r>
              <a:rPr lang="ru-RU" sz="1400" dirty="0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 обязуется достигнуть плановых показателей, предусмотренных проектом развития сельского туризма;</a:t>
            </a:r>
          </a:p>
          <a:p>
            <a:pPr marL="342900" indent="-342900">
              <a:spcBef>
                <a:spcPts val="600"/>
              </a:spcBef>
              <a:buAutoNum type="arabicParenR"/>
            </a:pPr>
            <a:r>
              <a:rPr lang="ru-RU" sz="1400" dirty="0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Земельный участок, на котором планируется реализовать проект </a:t>
            </a:r>
            <a:r>
              <a:rPr lang="ru-RU" sz="1400" dirty="0" err="1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д.б</a:t>
            </a:r>
            <a:r>
              <a:rPr lang="ru-RU" sz="1400" dirty="0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. обустроен и приспособленный для движения транспортных средств;</a:t>
            </a:r>
          </a:p>
          <a:p>
            <a:pPr marL="342900" indent="-342900">
              <a:spcBef>
                <a:spcPts val="600"/>
              </a:spcBef>
              <a:buAutoNum type="arabicParenR"/>
            </a:pPr>
            <a:r>
              <a:rPr lang="ru-RU" sz="1400" dirty="0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Заявитель должен иметь доп. вид деятельности ОКВЭД2 одной или нескольких подгрупп классов: </a:t>
            </a:r>
          </a:p>
          <a:p>
            <a:pPr indent="987425">
              <a:spcBef>
                <a:spcPts val="600"/>
              </a:spcBef>
            </a:pPr>
            <a:r>
              <a:rPr lang="ru-RU" sz="1400" dirty="0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55 «Деятельность по предоставлению мест для временного проживания»</a:t>
            </a:r>
          </a:p>
          <a:p>
            <a:pPr indent="987425">
              <a:spcBef>
                <a:spcPts val="600"/>
              </a:spcBef>
            </a:pPr>
            <a:r>
              <a:rPr lang="ru-RU" sz="1400" dirty="0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56 «Деятельность по предоставлению продуктов питания и напитков»</a:t>
            </a:r>
            <a:endParaRPr lang="en-US" sz="1400" dirty="0">
              <a:solidFill>
                <a:schemeClr val="tx1"/>
              </a:solidFill>
              <a:latin typeface="Circe" panose="020B0604020202020204" charset="0"/>
              <a:cs typeface="Circe" panose="020B0604020202020204" charset="0"/>
            </a:endParaRPr>
          </a:p>
          <a:p>
            <a:pPr indent="987425">
              <a:spcBef>
                <a:spcPts val="600"/>
              </a:spcBef>
            </a:pPr>
            <a:r>
              <a:rPr lang="ru-RU" sz="1400" dirty="0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79 «Деятельность туристических агентств и прочих организаций, предоставляющих услуги в сфере туризма»</a:t>
            </a:r>
          </a:p>
          <a:p>
            <a:pPr indent="987425">
              <a:spcBef>
                <a:spcPts val="600"/>
              </a:spcBef>
            </a:pPr>
            <a:r>
              <a:rPr lang="ru-RU" sz="1400" dirty="0">
                <a:solidFill>
                  <a:schemeClr val="tx1"/>
                </a:solidFill>
                <a:latin typeface="Circe" panose="020B0604020202020204" charset="0"/>
                <a:cs typeface="Circe" panose="020B0604020202020204" charset="0"/>
              </a:rPr>
              <a:t> 93 «Деятельность в области спорта, отдыха и развлечений»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33425" y="1381125"/>
            <a:ext cx="1257300" cy="600075"/>
          </a:xfrm>
          <a:prstGeom prst="roundRect">
            <a:avLst/>
          </a:prstGeom>
          <a:solidFill>
            <a:srgbClr val="FCFFEE"/>
          </a:solidFill>
          <a:ln w="28575">
            <a:solidFill>
              <a:srgbClr val="4077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Условия:</a:t>
            </a:r>
          </a:p>
        </p:txBody>
      </p:sp>
      <p:grpSp>
        <p:nvGrpSpPr>
          <p:cNvPr id="35" name="Group 24"/>
          <p:cNvGrpSpPr/>
          <p:nvPr/>
        </p:nvGrpSpPr>
        <p:grpSpPr>
          <a:xfrm>
            <a:off x="10289312" y="2129703"/>
            <a:ext cx="3455845" cy="3455845"/>
            <a:chOff x="0" y="0"/>
            <a:chExt cx="812800" cy="812800"/>
          </a:xfrm>
        </p:grpSpPr>
        <p:sp>
          <p:nvSpPr>
            <p:cNvPr id="36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7709"/>
            </a:solidFill>
          </p:spPr>
        </p:sp>
        <p:sp>
          <p:nvSpPr>
            <p:cNvPr id="37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45" name="Group 27"/>
          <p:cNvGrpSpPr/>
          <p:nvPr/>
        </p:nvGrpSpPr>
        <p:grpSpPr>
          <a:xfrm>
            <a:off x="10876701" y="2717092"/>
            <a:ext cx="2281067" cy="2281067"/>
            <a:chOff x="0" y="0"/>
            <a:chExt cx="812800" cy="812800"/>
          </a:xfrm>
        </p:grpSpPr>
        <p:sp>
          <p:nvSpPr>
            <p:cNvPr id="46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428625" cap="sq">
              <a:solidFill>
                <a:srgbClr val="FCFFEE"/>
              </a:solidFill>
              <a:prstDash val="solid"/>
              <a:miter/>
            </a:ln>
          </p:spPr>
        </p:sp>
        <p:sp>
          <p:nvSpPr>
            <p:cNvPr id="47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1191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29864" y="572639"/>
            <a:ext cx="5790660" cy="3203071"/>
            <a:chOff x="0" y="0"/>
            <a:chExt cx="8487522" cy="42719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487522" cy="4271916"/>
            </a:xfrm>
            <a:custGeom>
              <a:avLst/>
              <a:gdLst/>
              <a:ahLst/>
              <a:cxnLst/>
              <a:rect l="l" t="t" r="r" b="b"/>
              <a:pathLst>
                <a:path w="8944635" h="4271916">
                  <a:moveTo>
                    <a:pt x="8762165" y="0"/>
                  </a:moveTo>
                  <a:cubicBezTo>
                    <a:pt x="7000072" y="0"/>
                    <a:pt x="5230823" y="0"/>
                    <a:pt x="3468730" y="0"/>
                  </a:cubicBezTo>
                  <a:lnTo>
                    <a:pt x="3468730" y="129414"/>
                  </a:lnTo>
                  <a:cubicBezTo>
                    <a:pt x="3305937" y="129414"/>
                    <a:pt x="3084110" y="129414"/>
                    <a:pt x="2921318" y="129414"/>
                  </a:cubicBezTo>
                  <a:lnTo>
                    <a:pt x="2921318" y="258827"/>
                  </a:lnTo>
                  <a:cubicBezTo>
                    <a:pt x="2758526" y="258827"/>
                    <a:pt x="2536698" y="258827"/>
                    <a:pt x="2373906" y="258827"/>
                  </a:cubicBezTo>
                  <a:lnTo>
                    <a:pt x="2373906" y="388241"/>
                  </a:lnTo>
                  <a:cubicBezTo>
                    <a:pt x="2282671" y="388241"/>
                    <a:pt x="2100200" y="388241"/>
                    <a:pt x="2008965" y="388241"/>
                  </a:cubicBezTo>
                  <a:lnTo>
                    <a:pt x="2008965" y="517654"/>
                  </a:lnTo>
                  <a:cubicBezTo>
                    <a:pt x="1917730" y="517654"/>
                    <a:pt x="1735259" y="517654"/>
                    <a:pt x="1644024" y="517654"/>
                  </a:cubicBezTo>
                  <a:lnTo>
                    <a:pt x="1644024" y="647068"/>
                  </a:lnTo>
                  <a:cubicBezTo>
                    <a:pt x="1552789" y="647068"/>
                    <a:pt x="1370318" y="647068"/>
                    <a:pt x="1279083" y="647068"/>
                  </a:cubicBezTo>
                  <a:lnTo>
                    <a:pt x="1279083" y="776481"/>
                  </a:lnTo>
                  <a:lnTo>
                    <a:pt x="1094823" y="776481"/>
                  </a:lnTo>
                  <a:lnTo>
                    <a:pt x="1094823" y="905895"/>
                  </a:lnTo>
                  <a:lnTo>
                    <a:pt x="912353" y="905895"/>
                  </a:lnTo>
                  <a:lnTo>
                    <a:pt x="912353" y="1035308"/>
                  </a:lnTo>
                  <a:lnTo>
                    <a:pt x="729882" y="1035308"/>
                  </a:lnTo>
                  <a:cubicBezTo>
                    <a:pt x="729882" y="1100015"/>
                    <a:pt x="729882" y="1229429"/>
                    <a:pt x="729882" y="1294135"/>
                  </a:cubicBezTo>
                  <a:lnTo>
                    <a:pt x="547412" y="1294135"/>
                  </a:lnTo>
                  <a:cubicBezTo>
                    <a:pt x="547412" y="1358842"/>
                    <a:pt x="547412" y="1488256"/>
                    <a:pt x="547412" y="1552962"/>
                  </a:cubicBezTo>
                  <a:lnTo>
                    <a:pt x="364941" y="1552962"/>
                  </a:lnTo>
                  <a:cubicBezTo>
                    <a:pt x="364941" y="1617669"/>
                    <a:pt x="364941" y="1747083"/>
                    <a:pt x="364941" y="1811790"/>
                  </a:cubicBezTo>
                  <a:lnTo>
                    <a:pt x="182471" y="1811790"/>
                  </a:lnTo>
                  <a:cubicBezTo>
                    <a:pt x="182471" y="1927247"/>
                    <a:pt x="182471" y="2084573"/>
                    <a:pt x="182471" y="2200030"/>
                  </a:cubicBezTo>
                  <a:lnTo>
                    <a:pt x="0" y="2200030"/>
                  </a:lnTo>
                  <a:cubicBezTo>
                    <a:pt x="0" y="2887698"/>
                    <a:pt x="0" y="3582979"/>
                    <a:pt x="0" y="4271916"/>
                  </a:cubicBezTo>
                  <a:cubicBezTo>
                    <a:pt x="1944564" y="4271916"/>
                    <a:pt x="3896283" y="4271916"/>
                    <a:pt x="5840847" y="4271916"/>
                  </a:cubicBezTo>
                  <a:lnTo>
                    <a:pt x="5840847" y="4142502"/>
                  </a:lnTo>
                  <a:cubicBezTo>
                    <a:pt x="6003640" y="4142502"/>
                    <a:pt x="6225467" y="4142502"/>
                    <a:pt x="6388259" y="4142502"/>
                  </a:cubicBezTo>
                  <a:lnTo>
                    <a:pt x="6388259" y="4013088"/>
                  </a:lnTo>
                  <a:cubicBezTo>
                    <a:pt x="6551051" y="4013088"/>
                    <a:pt x="6772878" y="4013088"/>
                    <a:pt x="6935670" y="4013088"/>
                  </a:cubicBezTo>
                  <a:lnTo>
                    <a:pt x="6935670" y="3883675"/>
                  </a:lnTo>
                  <a:cubicBezTo>
                    <a:pt x="7026906" y="3883675"/>
                    <a:pt x="7209376" y="3883675"/>
                    <a:pt x="7300612" y="3883675"/>
                  </a:cubicBezTo>
                  <a:lnTo>
                    <a:pt x="7300612" y="3754261"/>
                  </a:lnTo>
                  <a:cubicBezTo>
                    <a:pt x="7391847" y="3754261"/>
                    <a:pt x="7574318" y="3754261"/>
                    <a:pt x="7665553" y="3754261"/>
                  </a:cubicBezTo>
                  <a:lnTo>
                    <a:pt x="7665553" y="3624848"/>
                  </a:lnTo>
                  <a:lnTo>
                    <a:pt x="7848024" y="3624848"/>
                  </a:lnTo>
                  <a:lnTo>
                    <a:pt x="7848024" y="3495434"/>
                  </a:lnTo>
                  <a:lnTo>
                    <a:pt x="8032283" y="3495434"/>
                  </a:lnTo>
                  <a:lnTo>
                    <a:pt x="8032283" y="3366021"/>
                  </a:lnTo>
                  <a:lnTo>
                    <a:pt x="8214754" y="3366021"/>
                  </a:lnTo>
                  <a:cubicBezTo>
                    <a:pt x="8214754" y="3301314"/>
                    <a:pt x="8214754" y="3171900"/>
                    <a:pt x="8214754" y="3107194"/>
                  </a:cubicBezTo>
                  <a:lnTo>
                    <a:pt x="8397224" y="3107194"/>
                  </a:lnTo>
                  <a:cubicBezTo>
                    <a:pt x="8397224" y="3042487"/>
                    <a:pt x="8397224" y="2913073"/>
                    <a:pt x="8397224" y="2848367"/>
                  </a:cubicBezTo>
                  <a:lnTo>
                    <a:pt x="8579695" y="2848367"/>
                  </a:lnTo>
                  <a:cubicBezTo>
                    <a:pt x="8579695" y="2732910"/>
                    <a:pt x="8579695" y="2575583"/>
                    <a:pt x="8579695" y="2460126"/>
                  </a:cubicBezTo>
                  <a:lnTo>
                    <a:pt x="8762165" y="2460126"/>
                  </a:lnTo>
                  <a:cubicBezTo>
                    <a:pt x="8762165" y="2297725"/>
                    <a:pt x="8762165" y="2104873"/>
                    <a:pt x="8762165" y="1942472"/>
                  </a:cubicBezTo>
                  <a:lnTo>
                    <a:pt x="8944635" y="1942472"/>
                  </a:lnTo>
                  <a:cubicBezTo>
                    <a:pt x="8944635" y="1297942"/>
                    <a:pt x="8944635" y="644530"/>
                    <a:pt x="8944635" y="0"/>
                  </a:cubicBezTo>
                  <a:lnTo>
                    <a:pt x="8762165" y="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155" t="-23748" r="-155" b="-34023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600795" y="855527"/>
            <a:ext cx="5191124" cy="1764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8"/>
              </a:lnSpc>
            </a:pPr>
            <a:r>
              <a:rPr lang="ru-RU" sz="2400" b="1" dirty="0">
                <a:solidFill>
                  <a:srgbClr val="407709"/>
                </a:solidFill>
                <a:latin typeface="+mj-lt"/>
                <a:ea typeface="Arial Unicode Bold"/>
                <a:cs typeface="Arial" panose="020B0604020202020204" pitchFamily="34" charset="0"/>
                <a:sym typeface="Arial Unicode Bold"/>
              </a:rPr>
              <a:t>Субсидии на возмещение затрат, связанных с приобретением имущества и выполнением работ (услуг) с целью развития сельского туризма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9975" y="3437668"/>
            <a:ext cx="6696074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ru-RU" sz="1400" b="1" dirty="0">
                <a:solidFill>
                  <a:srgbClr val="407709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Условия:</a:t>
            </a:r>
          </a:p>
          <a:p>
            <a:pPr>
              <a:lnSpc>
                <a:spcPts val="1960"/>
              </a:lnSpc>
            </a:pPr>
            <a: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1. Предоставляется не более одного раза в 3 года; </a:t>
            </a:r>
          </a:p>
          <a:p>
            <a:pPr>
              <a:lnSpc>
                <a:spcPts val="1960"/>
              </a:lnSpc>
            </a:pPr>
            <a: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2. Получатель субсидии обязан в течение 2 лет обеспечить ежегодный прирост объема реализации сельскохозяйственной продукции не ниже 7 процентов;</a:t>
            </a:r>
          </a:p>
          <a:p>
            <a:pPr>
              <a:lnSpc>
                <a:spcPts val="1960"/>
              </a:lnSpc>
            </a:pPr>
            <a: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3. Затраты произведенные в IV квартале отчетного года могут быть возмещены в 1 полугодии текущего года;</a:t>
            </a:r>
          </a:p>
          <a:p>
            <a:pPr>
              <a:lnSpc>
                <a:spcPts val="1960"/>
              </a:lnSpc>
            </a:pPr>
            <a: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4. При получении субсидии заявитель обязуется обеспечить прием экскурсантов (человек, посетивших объект сельского туризма) и достичь объем реализации сельскохозяйственной продукции (тыс. руб.)</a:t>
            </a:r>
          </a:p>
          <a:p>
            <a:pPr>
              <a:lnSpc>
                <a:spcPts val="1960"/>
              </a:lnSpc>
            </a:pPr>
            <a:r>
              <a:rPr lang="ru-RU" sz="1400" dirty="0">
                <a:solidFill>
                  <a:srgbClr val="407709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5. Допускается одновременное предоставление гранта и субсидии.</a:t>
            </a:r>
          </a:p>
        </p:txBody>
      </p:sp>
      <p:grpSp>
        <p:nvGrpSpPr>
          <p:cNvPr id="26" name="Group 7"/>
          <p:cNvGrpSpPr/>
          <p:nvPr/>
        </p:nvGrpSpPr>
        <p:grpSpPr>
          <a:xfrm>
            <a:off x="7810500" y="4705351"/>
            <a:ext cx="4057649" cy="1123950"/>
            <a:chOff x="0" y="0"/>
            <a:chExt cx="1010931" cy="1105670"/>
          </a:xfrm>
        </p:grpSpPr>
        <p:sp>
          <p:nvSpPr>
            <p:cNvPr id="27" name="Freeform 8"/>
            <p:cNvSpPr/>
            <p:nvPr/>
          </p:nvSpPr>
          <p:spPr>
            <a:xfrm>
              <a:off x="0" y="0"/>
              <a:ext cx="1010931" cy="1105670"/>
            </a:xfrm>
            <a:prstGeom prst="roundRect">
              <a:avLst/>
            </a:prstGeom>
            <a:solidFill>
              <a:srgbClr val="407709"/>
            </a:solidFill>
            <a:ln w="38100" cap="rnd">
              <a:solidFill>
                <a:srgbClr val="FCFFEE"/>
              </a:solidFill>
              <a:prstDash val="solid"/>
              <a:round/>
            </a:ln>
          </p:spPr>
        </p:sp>
        <p:sp>
          <p:nvSpPr>
            <p:cNvPr id="28" name="TextBox 9"/>
            <p:cNvSpPr txBox="1"/>
            <p:nvPr/>
          </p:nvSpPr>
          <p:spPr>
            <a:xfrm>
              <a:off x="0" y="-38100"/>
              <a:ext cx="1010931" cy="1143770"/>
            </a:xfrm>
            <a:prstGeom prst="round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30" name="TextBox 21"/>
          <p:cNvSpPr txBox="1"/>
          <p:nvPr/>
        </p:nvSpPr>
        <p:spPr>
          <a:xfrm>
            <a:off x="8096249" y="5006736"/>
            <a:ext cx="415561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400" b="1" dirty="0">
                <a:solidFill>
                  <a:srgbClr val="FCFFEE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Размер субсидии:</a:t>
            </a:r>
          </a:p>
          <a:p>
            <a:r>
              <a:rPr lang="ru-RU" sz="1400" b="1" dirty="0">
                <a:solidFill>
                  <a:srgbClr val="FCFFEE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До 50 % затрат, но не более 5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503542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983EF6-82C0-60EF-B940-592356716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>
            <a:extLst>
              <a:ext uri="{FF2B5EF4-FFF2-40B4-BE49-F238E27FC236}">
                <a16:creationId xmlns:a16="http://schemas.microsoft.com/office/drawing/2014/main" id="{52EB125B-14D8-3109-4AFA-6F6FEA22B6A8}"/>
              </a:ext>
            </a:extLst>
          </p:cNvPr>
          <p:cNvSpPr txBox="1"/>
          <p:nvPr/>
        </p:nvSpPr>
        <p:spPr>
          <a:xfrm>
            <a:off x="600794" y="855527"/>
            <a:ext cx="9414473" cy="418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200" b="1" dirty="0">
                <a:solidFill>
                  <a:srgbClr val="407709"/>
                </a:solidFill>
                <a:latin typeface="Circe" panose="020B0502020203020203" pitchFamily="34" charset="-52"/>
              </a:rPr>
              <a:t>Для подробной консультации свяжитесь с нами!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9D41CCD9-801D-860E-4062-5221BF7F8CF1}"/>
              </a:ext>
            </a:extLst>
          </p:cNvPr>
          <p:cNvSpPr txBox="1"/>
          <p:nvPr/>
        </p:nvSpPr>
        <p:spPr>
          <a:xfrm>
            <a:off x="332118" y="2876573"/>
            <a:ext cx="3351361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ru-RU" b="1" dirty="0">
                <a:solidFill>
                  <a:srgbClr val="407709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Телефон: 8 (3952) 202-102</a:t>
            </a:r>
            <a:endParaRPr lang="ru-RU" dirty="0">
              <a:solidFill>
                <a:srgbClr val="407709"/>
              </a:solidFill>
              <a:latin typeface="Arial" panose="020B0604020202020204" pitchFamily="34" charset="0"/>
              <a:ea typeface="Arial Unicode"/>
              <a:cs typeface="Arial" panose="020B0604020202020204" pitchFamily="34" charset="0"/>
              <a:sym typeface="Arial Unicode"/>
            </a:endParaRPr>
          </a:p>
        </p:txBody>
      </p:sp>
      <p:grpSp>
        <p:nvGrpSpPr>
          <p:cNvPr id="26" name="Group 7">
            <a:extLst>
              <a:ext uri="{FF2B5EF4-FFF2-40B4-BE49-F238E27FC236}">
                <a16:creationId xmlns:a16="http://schemas.microsoft.com/office/drawing/2014/main" id="{48B0F715-1148-61C8-ECDE-D8DE592666F9}"/>
              </a:ext>
            </a:extLst>
          </p:cNvPr>
          <p:cNvGrpSpPr/>
          <p:nvPr/>
        </p:nvGrpSpPr>
        <p:grpSpPr>
          <a:xfrm>
            <a:off x="5477774" y="3644017"/>
            <a:ext cx="3897341" cy="374891"/>
            <a:chOff x="0" y="0"/>
            <a:chExt cx="1010931" cy="1105670"/>
          </a:xfrm>
          <a:noFill/>
        </p:grpSpPr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7575636C-2466-AADE-467D-0B4567CE162F}"/>
                </a:ext>
              </a:extLst>
            </p:cNvPr>
            <p:cNvSpPr/>
            <p:nvPr/>
          </p:nvSpPr>
          <p:spPr>
            <a:xfrm>
              <a:off x="0" y="0"/>
              <a:ext cx="1010931" cy="1105670"/>
            </a:xfrm>
            <a:prstGeom prst="roundRect">
              <a:avLst/>
            </a:prstGeom>
            <a:grpFill/>
            <a:ln w="38100" cap="rnd">
              <a:solidFill>
                <a:srgbClr val="FCFFEE"/>
              </a:solidFill>
              <a:prstDash val="solid"/>
              <a:round/>
            </a:ln>
          </p:spPr>
        </p:sp>
        <p:sp>
          <p:nvSpPr>
            <p:cNvPr id="28" name="TextBox 9">
              <a:extLst>
                <a:ext uri="{FF2B5EF4-FFF2-40B4-BE49-F238E27FC236}">
                  <a16:creationId xmlns:a16="http://schemas.microsoft.com/office/drawing/2014/main" id="{93E0F04C-C9A2-BB06-0D0C-5C8D861BADD9}"/>
                </a:ext>
              </a:extLst>
            </p:cNvPr>
            <p:cNvSpPr txBox="1"/>
            <p:nvPr/>
          </p:nvSpPr>
          <p:spPr>
            <a:xfrm>
              <a:off x="0" y="-38100"/>
              <a:ext cx="1010931" cy="1143770"/>
            </a:xfrm>
            <a:prstGeom prst="round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30" name="TextBox 21">
            <a:extLst>
              <a:ext uri="{FF2B5EF4-FFF2-40B4-BE49-F238E27FC236}">
                <a16:creationId xmlns:a16="http://schemas.microsoft.com/office/drawing/2014/main" id="{3354167A-D364-A978-38C1-D118530E2A8F}"/>
              </a:ext>
            </a:extLst>
          </p:cNvPr>
          <p:cNvSpPr txBox="1"/>
          <p:nvPr/>
        </p:nvSpPr>
        <p:spPr>
          <a:xfrm rot="10800000" flipV="1">
            <a:off x="162105" y="3949047"/>
            <a:ext cx="382833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rgbClr val="407709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Сайт Центра «Мой бизнес»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3339B90-FDF7-476F-7358-F850D9E57D99}"/>
              </a:ext>
            </a:extLst>
          </p:cNvPr>
          <p:cNvSpPr/>
          <p:nvPr/>
        </p:nvSpPr>
        <p:spPr>
          <a:xfrm>
            <a:off x="221173" y="1466019"/>
            <a:ext cx="4856672" cy="10006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407709"/>
                </a:solidFill>
              </a:rPr>
              <a:t>Иркутск, ул. Рабочая, дом 2А/4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5374565-73C8-292E-BAAC-52E050114D66}"/>
              </a:ext>
            </a:extLst>
          </p:cNvPr>
          <p:cNvSpPr/>
          <p:nvPr/>
        </p:nvSpPr>
        <p:spPr>
          <a:xfrm>
            <a:off x="194455" y="3367327"/>
            <a:ext cx="2622430" cy="4744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407709"/>
                </a:solidFill>
              </a:rPr>
              <a:t>https://mb38.ru/</a:t>
            </a:r>
            <a:endParaRPr lang="ru-RU" sz="2000" b="1" dirty="0">
              <a:solidFill>
                <a:srgbClr val="407709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5F036F-BEF0-284A-FA41-72BF51364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00" y="4442983"/>
            <a:ext cx="2267909" cy="227400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E65CEE8-C929-879C-FACB-C3F0E6372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98759"/>
            <a:ext cx="5942450" cy="404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9746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17476</TotalTime>
  <Words>1999</Words>
  <Application>Microsoft Office PowerPoint</Application>
  <PresentationFormat>Широкоэкранный</PresentationFormat>
  <Paragraphs>194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 Unicode Bold</vt:lpstr>
      <vt:lpstr>Calibri</vt:lpstr>
      <vt:lpstr>Arial</vt:lpstr>
      <vt:lpstr>Circe</vt:lpstr>
      <vt:lpstr>Arial Unicode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Окладникова Диляра Рамисовна</dc:creator>
  <cp:lastModifiedBy>Администратор Мой Бизнес</cp:lastModifiedBy>
  <cp:revision>328</cp:revision>
  <cp:lastPrinted>2026-01-29T08:31:55Z</cp:lastPrinted>
  <dcterms:modified xsi:type="dcterms:W3CDTF">2026-04-16T00:55:38Z</dcterms:modified>
</cp:coreProperties>
</file>