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 bookmarkIdSeed="3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62" r:id="rId2"/>
    <p:sldId id="420" r:id="rId3"/>
    <p:sldId id="416" r:id="rId4"/>
    <p:sldId id="422" r:id="rId5"/>
    <p:sldId id="398" r:id="rId6"/>
    <p:sldId id="419" r:id="rId7"/>
    <p:sldId id="411" r:id="rId8"/>
    <p:sldId id="397" r:id="rId9"/>
    <p:sldId id="356" r:id="rId10"/>
  </p:sldIdLst>
  <p:sldSz cx="12192000" cy="6858000"/>
  <p:notesSz cx="6808788" cy="9940925"/>
  <p:embeddedFontLst>
    <p:embeddedFont>
      <p:font typeface="Century Gothic" panose="020B0502020202020204" pitchFamily="34" charset="0"/>
      <p:regular r:id="rId13"/>
      <p:bold r:id="rId14"/>
      <p:italic r:id="rId15"/>
      <p:boldItalic r:id="rId16"/>
    </p:embeddedFont>
    <p:embeddedFont>
      <p:font typeface="Circe" panose="020B0604020202020204" charset="-52"/>
      <p:regular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AD13C7C-BDFD-4E70-A5A3-118A629865FB}">
          <p14:sldIdLst>
            <p14:sldId id="362"/>
            <p14:sldId id="420"/>
            <p14:sldId id="416"/>
            <p14:sldId id="422"/>
            <p14:sldId id="398"/>
            <p14:sldId id="419"/>
            <p14:sldId id="411"/>
            <p14:sldId id="397"/>
            <p14:sldId id="3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pos="3840">
          <p15:clr>
            <a:srgbClr val="A4A3A4"/>
          </p15:clr>
        </p15:guide>
        <p15:guide id="3" pos="234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рамова Ирина Геннадьевна" initials="ХИГ" lastIdx="2" clrIdx="0">
    <p:extLst>
      <p:ext uri="{19B8F6BF-5375-455C-9EA6-DF929625EA0E}">
        <p15:presenceInfo xmlns:p15="http://schemas.microsoft.com/office/powerpoint/2012/main" userId="S-1-5-21-2170477804-1131543203-2309311957-1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BEA4"/>
    <a:srgbClr val="BB9E84"/>
    <a:srgbClr val="4A4A4A"/>
    <a:srgbClr val="313131"/>
    <a:srgbClr val="EA3E23"/>
    <a:srgbClr val="FE583E"/>
    <a:srgbClr val="2358EF"/>
    <a:srgbClr val="0C2772"/>
    <a:srgbClr val="143FB8"/>
    <a:srgbClr val="0B3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335" autoAdjust="0"/>
  </p:normalViewPr>
  <p:slideViewPr>
    <p:cSldViewPr snapToGrid="0">
      <p:cViewPr varScale="1">
        <p:scale>
          <a:sx n="108" d="100"/>
          <a:sy n="108" d="100"/>
        </p:scale>
        <p:origin x="708" y="84"/>
      </p:cViewPr>
      <p:guideLst>
        <p:guide orient="horz" pos="210"/>
        <p:guide pos="3840"/>
        <p:guide pos="234"/>
        <p:guide pos="7469"/>
        <p:guide orient="horz" pos="4088"/>
        <p:guide orient="horz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990B1-2EDB-45F1-9358-F0E2498750B1}" type="datetimeFigureOut">
              <a:rPr lang="ru-RU" smtClean="0"/>
              <a:t>06.04.2026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3D0DC-69B2-47D2-B174-88B6EB16A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52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3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0080F4A1-264E-4E24-A45A-F0EE71DAA7D4}" type="datetimeFigureOut">
              <a:rPr lang="ru-RU" smtClean="0"/>
              <a:t>06.04.2026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8ABC2A95-5DCE-46A1-A2B7-BD8CDCFAFC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22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C2A95-5DCE-46A1-A2B7-BD8CDCFAFC1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755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C2A95-5DCE-46A1-A2B7-BD8CDCFAFC13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297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E56BB-1E1A-1E2C-48B3-B94A8EA7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FCA4F8B-7E9E-5EA0-6F8B-40FF24D5D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D6FF530-A3D3-86F9-CB70-87135DD14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379F7A-66AE-5EF4-107C-EBE6C6DAE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C2A95-5DCE-46A1-A2B7-BD8CDCFAFC13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2448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C2A95-5DCE-46A1-A2B7-BD8CDCFAFC1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4241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76907-A3AE-44AD-8E10-F527061F8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FFD767-E5C0-411D-BB67-86764F57A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D7969-9E4E-4F9A-8EA8-1F23A0A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5003C3-6BAB-4F16-92FA-AFF936C2D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ED740B-949C-4DB3-97F1-EFC20653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7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0D67F-7B83-4474-B400-6E082DDD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8738F-DE27-44F0-8F67-A4A04C38F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4F523-C1CF-4B7D-B3A6-14ECCC88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09A0C-6CE6-44C9-9561-4156995A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93274D-31E4-4979-92EF-5D193D141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66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77CBE-F2C9-495E-9B9B-62EB227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238E6-D8D1-4BD1-B407-819D0B03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8CE68-B399-42D5-8308-D6C27FE8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874963-4A92-4695-861B-5F37DF10E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88FD0B-348D-42A2-AD44-BFD9832D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18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98EC8-0222-47D9-A849-36A4AEC8E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C76BA-C9CD-426A-B346-1F6128CEF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BD1C54-8859-4529-B611-9EB1D9C34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D7A733-A678-4A37-9783-AAF2942CF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06D319-62FE-4B07-84CE-3A1B82EFF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90A059-9766-4855-8B1B-4DCB58AC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13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42DEB-9B92-4D44-9761-B1AD790AF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DC250F-691C-4AE2-B981-3790B6095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092CA9-B9F7-466C-BF3A-1C3324E2D1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85C81D-60E5-4367-9A3D-101AA97A6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3A6A20-A31A-40FC-BD99-9A2591A31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440B92-A1CE-427D-B118-07173766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0B1709-3C04-4C28-A4D7-80C29545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1B8782-C9E4-4965-98B6-BD83CFDA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17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5417-4F94-4AD4-B7ED-CC27A2D2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EBB20-97EB-4F18-BB6E-EF0222B4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F51FC7-DAA1-4709-B3D2-B799485B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8C44A9-2667-47DA-BF78-7085A51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8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5D06B6-1EB2-4F19-9182-19C6A362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6706E5-B7CA-4508-A3E0-B76D9558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6D1FCA-BB60-4182-9548-37909C26F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4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C80A2-D067-4463-BD6D-3E9A35D9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F1515D-C2B9-46F8-BFB8-37120F7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CC9E6A-65CB-4353-B0B9-491F4ADE9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60ACDA-36E7-435B-8E74-525B3C5B8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C8E4BE-CC45-4704-B798-F8913AB41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1040A6-F1C7-4269-925A-32D277DA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6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20787-3B1C-4273-9F8E-667D6F45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C439B2-B408-4478-90A6-87686B682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B522E8-4A2E-420B-B10C-8E0D5ABB0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3C8F96-7C33-4224-B0FC-B59732513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3D09A-DEE7-4C6F-AC1F-079F50382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6253AD-264F-41FA-B84B-104FCBAD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1C03EC-F0E9-40AB-90C1-FFD70EF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8F9B73-ACD1-43DD-B396-04C3C3E0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7484D-910B-4C84-984C-FDC26B0EC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AC2D9-45A3-4924-86E4-6304314C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90CF3-DF17-4FDE-ABC8-16913A3A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653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DF6851-ED87-4BB7-A3A3-F884B1C578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669C18-CE47-4025-91E8-25F00659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FA2DDF-19A0-4B1A-8045-4FF93D93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7F2862-3CCD-49C9-BEF0-31FAAD9D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DB4613-3E5F-443E-A716-C2F5B1C5A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8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FF0AF-979A-48F2-BEFF-0D9557D2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C883F-BE26-4824-9289-2709189C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FF5B81-0B3D-4720-B63F-5252C6BB3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848F-CB5F-491E-981A-6DF29FA37294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4C368-2906-4199-82CE-FC199D77A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4BF34E-2F57-45CF-A2E1-E5BCB8468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EE5D-A6DC-4992-B61F-BB6187C557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9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BEA4"/>
            </a:gs>
            <a:gs pos="100000">
              <a:srgbClr val="BB9E84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960F1F-BA96-ABAE-0FA9-BD822F318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104" y="-1019815"/>
            <a:ext cx="1779526" cy="88976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383C3D-0A7E-4858-9837-53B66E768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02" y="383562"/>
            <a:ext cx="1183910" cy="561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4C88AC-6B57-49EA-9548-41DC1101A79B}"/>
              </a:ext>
            </a:extLst>
          </p:cNvPr>
          <p:cNvSpPr txBox="1"/>
          <p:nvPr/>
        </p:nvSpPr>
        <p:spPr>
          <a:xfrm>
            <a:off x="371475" y="2459504"/>
            <a:ext cx="626308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МЕРЫ ПОДДЕРЖКИ  БИЗНЕС-ПРОЕКТОВ В ИРКУТСКОЙ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0DBA85-F957-4A38-7667-44C74F9AF7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259" y="2038991"/>
            <a:ext cx="4817266" cy="2975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0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175D3-DE0C-7D4A-E3C6-0880E81AE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15FAAD3-C409-33AF-B857-5502AB263147}"/>
              </a:ext>
            </a:extLst>
          </p:cNvPr>
          <p:cNvSpPr txBox="1"/>
          <p:nvPr/>
        </p:nvSpPr>
        <p:spPr>
          <a:xfrm>
            <a:off x="266871" y="327762"/>
            <a:ext cx="9473029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lnSpc>
                <a:spcPct val="80000"/>
              </a:lnSpc>
              <a:defRPr sz="3200" b="1">
                <a:solidFill>
                  <a:srgbClr val="313131"/>
                </a:solidFill>
                <a:latin typeface="Circe Bold" panose="020B0602020203020203" pitchFamily="34" charset="-52"/>
              </a:defRPr>
            </a:lvl1pPr>
          </a:lstStyle>
          <a:p>
            <a:r>
              <a:rPr lang="ru-RU" dirty="0"/>
              <a:t>Финансовые инструменты </a:t>
            </a:r>
          </a:p>
          <a:p>
            <a:r>
              <a:rPr lang="ru-RU" sz="2400" dirty="0"/>
              <a:t>(самозанятые, ИП, микробизнес, малый и средний бизнес)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168793C6-04E5-6C0F-CCFC-BF272A73228C}"/>
              </a:ext>
            </a:extLst>
          </p:cNvPr>
          <p:cNvSpPr/>
          <p:nvPr/>
        </p:nvSpPr>
        <p:spPr>
          <a:xfrm>
            <a:off x="5796098" y="1376142"/>
            <a:ext cx="6060940" cy="2042160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11B73F45-4AB9-8E66-A86D-6253DD74BD83}"/>
              </a:ext>
            </a:extLst>
          </p:cNvPr>
          <p:cNvSpPr/>
          <p:nvPr/>
        </p:nvSpPr>
        <p:spPr>
          <a:xfrm>
            <a:off x="379891" y="1376142"/>
            <a:ext cx="5290993" cy="2042160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BEBFC-B865-0B08-6AF6-6E1400786105}"/>
              </a:ext>
            </a:extLst>
          </p:cNvPr>
          <p:cNvSpPr txBox="1"/>
          <p:nvPr/>
        </p:nvSpPr>
        <p:spPr>
          <a:xfrm>
            <a:off x="6873297" y="2294551"/>
            <a:ext cx="2247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chemeClr val="bg1"/>
                </a:solidFill>
                <a:latin typeface="Circe" panose="020B0502020203020203" pitchFamily="34" charset="-52"/>
              </a:rPr>
              <a:t>от 5 </a:t>
            </a:r>
            <a:r>
              <a:rPr lang="ru-RU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млн. рублей</a:t>
            </a: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Ставка: </a:t>
            </a:r>
            <a:r>
              <a:rPr lang="ru-RU" sz="1600" spc="-1" dirty="0">
                <a:solidFill>
                  <a:schemeClr val="bg1"/>
                </a:solidFill>
                <a:latin typeface="Circe" panose="020B0502020203020203" pitchFamily="34" charset="-52"/>
              </a:rPr>
              <a:t>1-5</a:t>
            </a:r>
            <a:r>
              <a:rPr lang="ru-RU" sz="1600" b="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 % годовых</a:t>
            </a: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Срок: до 5 лет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CBB66D-06DF-17C4-F5F8-53F01DAE99EA}"/>
              </a:ext>
            </a:extLst>
          </p:cNvPr>
          <p:cNvSpPr txBox="1"/>
          <p:nvPr/>
        </p:nvSpPr>
        <p:spPr>
          <a:xfrm>
            <a:off x="6667817" y="1545726"/>
            <a:ext cx="441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ЛЬГОТНЫЕ ФИНАНСИРОВАНИЕ</a:t>
            </a:r>
          </a:p>
          <a:p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ПРОИЗВОДСТВЕННОЙ ОТРАСЛИ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F5BB7F-6F5E-A025-0017-60F8155813E0}"/>
              </a:ext>
            </a:extLst>
          </p:cNvPr>
          <p:cNvSpPr txBox="1"/>
          <p:nvPr/>
        </p:nvSpPr>
        <p:spPr>
          <a:xfrm>
            <a:off x="1261147" y="2288623"/>
            <a:ext cx="34240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chemeClr val="bg1"/>
                </a:solidFill>
                <a:latin typeface="Circe" panose="020B0502020203020203" pitchFamily="34" charset="-52"/>
              </a:rPr>
              <a:t>о</a:t>
            </a:r>
            <a:r>
              <a:rPr lang="ru-RU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т 50 тыс.</a:t>
            </a:r>
            <a:r>
              <a:rPr lang="en-US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 </a:t>
            </a:r>
            <a:r>
              <a:rPr lang="ru-RU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руб. до 5 млн. рублей</a:t>
            </a: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chemeClr val="bg1"/>
                </a:solidFill>
                <a:latin typeface="Circe" panose="020B0502020203020203" pitchFamily="34" charset="-52"/>
              </a:rPr>
              <a:t>Срок: до 3 лет</a:t>
            </a:r>
            <a:endParaRPr lang="en-US" sz="1600" strike="noStrike" spc="-1" dirty="0">
              <a:solidFill>
                <a:schemeClr val="bg1"/>
              </a:solidFill>
              <a:latin typeface="Circe" panose="020B0502020203020203" pitchFamily="34" charset="-52"/>
            </a:endParaRPr>
          </a:p>
          <a:p>
            <a:pPr>
              <a:lnSpc>
                <a:spcPct val="100000"/>
              </a:lnSpc>
            </a:pPr>
            <a:r>
              <a:rPr lang="ru-RU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Ставка: от 5</a:t>
            </a:r>
            <a:r>
              <a:rPr lang="ru-RU" sz="1600" spc="-1" dirty="0">
                <a:solidFill>
                  <a:schemeClr val="bg1"/>
                </a:solidFill>
                <a:latin typeface="Circe" panose="020B0502020203020203" pitchFamily="34" charset="-52"/>
              </a:rPr>
              <a:t> </a:t>
            </a:r>
            <a:r>
              <a:rPr lang="ru-RU" sz="1600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% до 13,5 % годовых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2BE29E-4097-9FBB-6647-BC08E9838755}"/>
              </a:ext>
            </a:extLst>
          </p:cNvPr>
          <p:cNvSpPr txBox="1"/>
          <p:nvPr/>
        </p:nvSpPr>
        <p:spPr>
          <a:xfrm>
            <a:off x="1261146" y="1585428"/>
            <a:ext cx="3568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ЛЬГОТНЫЕ </a:t>
            </a:r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</a:rPr>
              <a:t>МИКРОЗАЙМЫ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7F9E1B-4FDD-24AB-C1B6-B35F60ED5DEE}"/>
              </a:ext>
            </a:extLst>
          </p:cNvPr>
          <p:cNvSpPr txBox="1"/>
          <p:nvPr/>
        </p:nvSpPr>
        <p:spPr>
          <a:xfrm>
            <a:off x="282201" y="5993690"/>
            <a:ext cx="10831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500" spc="-1" dirty="0">
              <a:solidFill>
                <a:srgbClr val="313131"/>
              </a:solidFill>
              <a:latin typeface="Circe" panose="020B0502020203020203" pitchFamily="34" charset="-52"/>
            </a:endParaRPr>
          </a:p>
          <a:p>
            <a:r>
              <a:rPr lang="ru-RU" sz="1500" spc="-1" dirty="0">
                <a:solidFill>
                  <a:srgbClr val="313131"/>
                </a:solidFill>
                <a:latin typeface="Circe" panose="020B0502020203020203" pitchFamily="34" charset="-52"/>
              </a:rPr>
              <a:t>Актуальные процентные ставки и полные условия кредитования вы можете узнать по телефону 8 (3952) 202-102, доб 144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3499419E-BB1E-AD57-BE0A-35EA0454B9DE}"/>
              </a:ext>
            </a:extLst>
          </p:cNvPr>
          <p:cNvSpPr/>
          <p:nvPr/>
        </p:nvSpPr>
        <p:spPr>
          <a:xfrm>
            <a:off x="582884" y="1585428"/>
            <a:ext cx="619968" cy="619968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irce" panose="020B0502020203020203" pitchFamily="34" charset="-52"/>
              </a:rPr>
              <a:t>1</a:t>
            </a:r>
            <a:endParaRPr lang="ru-RU" sz="4000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6CF50AB5-6726-71F6-02EC-9B72C809A36E}"/>
              </a:ext>
            </a:extLst>
          </p:cNvPr>
          <p:cNvSpPr/>
          <p:nvPr/>
        </p:nvSpPr>
        <p:spPr>
          <a:xfrm>
            <a:off x="6000503" y="1585428"/>
            <a:ext cx="619968" cy="619968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irce" panose="020B0502020203020203" pitchFamily="34" charset="-52"/>
              </a:rPr>
              <a:t>2</a:t>
            </a:r>
            <a:endParaRPr lang="ru-RU" sz="4000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20" name="Прямоугольник: скругленные углы 37">
            <a:extLst>
              <a:ext uri="{FF2B5EF4-FFF2-40B4-BE49-F238E27FC236}">
                <a16:creationId xmlns:a16="http://schemas.microsoft.com/office/drawing/2014/main" id="{59E25652-CD22-FE31-BD25-0329F45196DE}"/>
              </a:ext>
            </a:extLst>
          </p:cNvPr>
          <p:cNvSpPr/>
          <p:nvPr/>
        </p:nvSpPr>
        <p:spPr>
          <a:xfrm>
            <a:off x="582884" y="3723876"/>
            <a:ext cx="11274154" cy="3016209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8">
            <a:extLst>
              <a:ext uri="{FF2B5EF4-FFF2-40B4-BE49-F238E27FC236}">
                <a16:creationId xmlns:a16="http://schemas.microsoft.com/office/drawing/2014/main" id="{8FB903AF-771D-7D87-6F66-DE8BABDC0154}"/>
              </a:ext>
            </a:extLst>
          </p:cNvPr>
          <p:cNvSpPr/>
          <p:nvPr/>
        </p:nvSpPr>
        <p:spPr>
          <a:xfrm>
            <a:off x="582884" y="3822371"/>
            <a:ext cx="802033" cy="634219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4714C0-22AB-C998-4EA0-2715CD923824}"/>
              </a:ext>
            </a:extLst>
          </p:cNvPr>
          <p:cNvSpPr txBox="1"/>
          <p:nvPr/>
        </p:nvSpPr>
        <p:spPr>
          <a:xfrm>
            <a:off x="1713390" y="3832003"/>
            <a:ext cx="9895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ИНВЕСТИЦИОННЫЕ КРЕДИТЫ (1764)</a:t>
            </a:r>
          </a:p>
          <a:p>
            <a:pPr algn="ctr"/>
            <a:endParaRPr lang="ru-RU" dirty="0">
              <a:solidFill>
                <a:schemeClr val="bg1"/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9A5119-B5D4-524C-DDCF-332381B691FA}"/>
              </a:ext>
            </a:extLst>
          </p:cNvPr>
          <p:cNvSpPr txBox="1"/>
          <p:nvPr/>
        </p:nvSpPr>
        <p:spPr>
          <a:xfrm>
            <a:off x="1202852" y="4358936"/>
            <a:ext cx="10406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Сумма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от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2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5 до 200 млн. руб. (микропредприятие)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до 500 млн. руб. (малое предприятие)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до 2 млрд. руб. (среднее предприятие)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Ставка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– 1</a:t>
            </a:r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</a:rPr>
              <a:t>1</a:t>
            </a:r>
            <a:r>
              <a:rPr lang="ru-RU" sz="1400" dirty="0">
                <a:solidFill>
                  <a:schemeClr val="bg1"/>
                </a:solidFill>
                <a:latin typeface="Open Sans" panose="020B0606030504020204" pitchFamily="34" charset="0"/>
              </a:rPr>
              <a:t>,5 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% готовых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Срок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– до 10 лет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Цель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– создание/приобретение основных средств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Отрасли: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обрабатывающие производства, туризм, деятельность гостиниц и предприятий общественного питания, деятельность в области информации и связи, деятельность научная и техническая, деятельность тур. гидов.</a:t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sz="14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Список кредитных организаций реализующих программу: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ПАО Сбербанк, ПАО Банк ВТБ, АО Альфа-Банк, ПАО Совкомбанк, ПАО Промсвязьбанк, АКБ Новикомбанк (АО), АО МСП Банк</a:t>
            </a:r>
            <a:endParaRPr lang="ru-RU" sz="1400" spc="-1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40B71E4-E90E-A38A-748A-AE94D73A7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605" y="291182"/>
            <a:ext cx="812433" cy="38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72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98A31-FFBC-C9BC-C526-E42013BB7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B1BC252-6168-BC97-F507-14F203A8F486}"/>
              </a:ext>
            </a:extLst>
          </p:cNvPr>
          <p:cNvSpPr txBox="1"/>
          <p:nvPr/>
        </p:nvSpPr>
        <p:spPr>
          <a:xfrm>
            <a:off x="708661" y="395564"/>
            <a:ext cx="7978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ИНСТРУМЕНТЫ 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2A036609-603B-CE72-A97E-D9FE7052F596}"/>
              </a:ext>
            </a:extLst>
          </p:cNvPr>
          <p:cNvSpPr/>
          <p:nvPr/>
        </p:nvSpPr>
        <p:spPr>
          <a:xfrm>
            <a:off x="373825" y="1052963"/>
            <a:ext cx="10906524" cy="5805037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D4293-A74C-D075-4AE0-C72E65FD1E0E}"/>
              </a:ext>
            </a:extLst>
          </p:cNvPr>
          <p:cNvSpPr txBox="1"/>
          <p:nvPr/>
        </p:nvSpPr>
        <p:spPr>
          <a:xfrm>
            <a:off x="1536647" y="1856631"/>
            <a:ext cx="9338499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defRPr/>
            </a:pPr>
            <a:r>
              <a:rPr lang="ru-RU" sz="2400" spc="-1" dirty="0">
                <a:solidFill>
                  <a:prstClr val="white"/>
                </a:solidFill>
                <a:latin typeface="Circe" panose="020B0502020203020203" pitchFamily="34" charset="-52"/>
              </a:rPr>
              <a:t>1. Для приоритетных отраслей (</a:t>
            </a: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Обрабатывающее производство, в том числе производство пищевых продуктов, первичная и последующая (промышленная) переработка сельскохозяйственной продукции, в том числе в целях обеспечения импортозамещения и развития несырьевого экспорта)</a:t>
            </a:r>
          </a:p>
          <a:p>
            <a:pPr>
              <a:defRPr/>
            </a:pPr>
            <a:endParaRPr lang="ru-RU" sz="24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Ставка удорожания (в год): до 4,7%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Процентная ставка: 6% – 8% годовых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Сумма: 3 млн – 200 млн ₽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Аванс: от 10% стоимости предмета лизинга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Получатели: микро- и малые предприятия во всех регионах 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России, ведущие деятельность по перечню приоритетных кодов ОКВЭД </a:t>
            </a:r>
          </a:p>
          <a:p>
            <a:pPr>
              <a:defRPr/>
            </a:pPr>
            <a:endParaRPr lang="ru-RU" sz="13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endParaRPr lang="ru-RU" sz="13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2400" spc="-1" dirty="0">
                <a:solidFill>
                  <a:prstClr val="white"/>
                </a:solidFill>
                <a:latin typeface="Circe" panose="020B0502020203020203" pitchFamily="34" charset="-52"/>
              </a:rPr>
              <a:t>2.  Экспресс-лизинг оборудования для приоритетных отраслей</a:t>
            </a:r>
          </a:p>
          <a:p>
            <a:pPr>
              <a:defRPr/>
            </a:pPr>
            <a:endParaRPr lang="ru-RU" sz="13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Ставка удорожания (в год): до 4,2%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Процентная ставка: 6% – 8% годовых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Сумма: 1 млн – 15 млн ₽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Аванс: от 20% стоимости предмета лизинга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Поставщики: из перечня допущенных к поставке предметов лизинга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Получатели: микро- и малые предприятия (юридические лица) во всех регионах России, ведущие деятельность по перечню кодов ОКВЭД</a:t>
            </a:r>
          </a:p>
          <a:p>
            <a:pPr>
              <a:lnSpc>
                <a:spcPct val="100000"/>
              </a:lnSpc>
            </a:pPr>
            <a:endParaRPr lang="ru-RU" sz="1300" spc="-1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ED1693-C7E2-F1FA-F4DE-C3C195355C81}"/>
              </a:ext>
            </a:extLst>
          </p:cNvPr>
          <p:cNvSpPr txBox="1"/>
          <p:nvPr/>
        </p:nvSpPr>
        <p:spPr>
          <a:xfrm>
            <a:off x="1669812" y="1191506"/>
            <a:ext cx="8619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buNone/>
            </a:pPr>
            <a:r>
              <a:rPr lang="ru-RU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sz="28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Льготный лизинг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74298A71-1C11-03E1-F610-993AC3BAA8FC}"/>
              </a:ext>
            </a:extLst>
          </p:cNvPr>
          <p:cNvSpPr/>
          <p:nvPr/>
        </p:nvSpPr>
        <p:spPr>
          <a:xfrm>
            <a:off x="911651" y="1563606"/>
            <a:ext cx="597553" cy="611424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8149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1301A-C3CA-A3AA-1CAA-CE4CE7807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F628620-E3C4-2C61-06EF-F9F0ED845BE1}"/>
              </a:ext>
            </a:extLst>
          </p:cNvPr>
          <p:cNvSpPr txBox="1"/>
          <p:nvPr/>
        </p:nvSpPr>
        <p:spPr>
          <a:xfrm>
            <a:off x="708661" y="395564"/>
            <a:ext cx="7978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ИНСТРУМЕНТЫ 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AF2F5A1-2174-3D5E-E16B-2C802757A43E}"/>
              </a:ext>
            </a:extLst>
          </p:cNvPr>
          <p:cNvSpPr/>
          <p:nvPr/>
        </p:nvSpPr>
        <p:spPr>
          <a:xfrm>
            <a:off x="446354" y="968625"/>
            <a:ext cx="10906524" cy="5805037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01DDC9-930E-3F98-A3FB-1AC806AFDAB6}"/>
              </a:ext>
            </a:extLst>
          </p:cNvPr>
          <p:cNvSpPr txBox="1"/>
          <p:nvPr/>
        </p:nvSpPr>
        <p:spPr>
          <a:xfrm>
            <a:off x="1589912" y="2175031"/>
            <a:ext cx="93133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defRPr/>
            </a:pPr>
            <a:r>
              <a:rPr lang="ru-RU" sz="2400" spc="-1" dirty="0">
                <a:solidFill>
                  <a:prstClr val="white"/>
                </a:solidFill>
                <a:latin typeface="Circe" panose="020B0502020203020203" pitchFamily="34" charset="-52"/>
              </a:rPr>
              <a:t>3</a:t>
            </a: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. </a:t>
            </a:r>
            <a:r>
              <a:rPr lang="ru-RU" sz="2400" spc="-1" dirty="0">
                <a:solidFill>
                  <a:prstClr val="white"/>
                </a:solidFill>
                <a:latin typeface="Circe" panose="020B0502020203020203" pitchFamily="34" charset="-52"/>
              </a:rPr>
              <a:t>Для малых производств</a:t>
            </a:r>
          </a:p>
          <a:p>
            <a:pPr>
              <a:defRPr/>
            </a:pPr>
            <a:endParaRPr lang="ru-RU" sz="13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Ставка удорожания (в год): до 4,2%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Процентная ставка: 6% – 8% годовых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Сумма: 5 млн – 50 млн ₽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Аванс: от 20% стоимости предмета лизинга</a:t>
            </a:r>
          </a:p>
          <a:p>
            <a:pPr>
              <a:defRPr/>
            </a:pPr>
            <a:b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</a:b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Получатели: микро- и малые предприятия во всех регионах России, ведущие деятельность по перечню кодов ОКВЭД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 </a:t>
            </a:r>
          </a:p>
          <a:p>
            <a:pPr>
              <a:defRPr/>
            </a:pPr>
            <a:endParaRPr lang="ru-RU" sz="24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2400" spc="-1" dirty="0">
                <a:solidFill>
                  <a:prstClr val="white"/>
                </a:solidFill>
                <a:latin typeface="Circe" panose="020B0502020203020203" pitchFamily="34" charset="-52"/>
              </a:rPr>
              <a:t>4. Для легкой промышленности</a:t>
            </a:r>
          </a:p>
          <a:p>
            <a:pPr>
              <a:defRPr/>
            </a:pPr>
            <a:endParaRPr lang="ru-RU" sz="1300" spc="-1" dirty="0">
              <a:solidFill>
                <a:prstClr val="white"/>
              </a:solidFill>
              <a:latin typeface="Circe" panose="020B0502020203020203" pitchFamily="34" charset="-52"/>
            </a:endParaRP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Ставка удорожания (в год): до 4,2%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Процентная ставка: 6% – 8% годовых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Сумма: 3 млн – 50 млн ₽</a:t>
            </a:r>
          </a:p>
          <a:p>
            <a:pPr>
              <a:defRPr/>
            </a:pP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Аванс: от 20% стоимости предмета лизинга</a:t>
            </a:r>
          </a:p>
          <a:p>
            <a:pPr>
              <a:defRPr/>
            </a:pPr>
            <a:b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</a:br>
            <a:r>
              <a:rPr lang="ru-RU" sz="1300" spc="-1" dirty="0">
                <a:solidFill>
                  <a:prstClr val="white"/>
                </a:solidFill>
                <a:latin typeface="Circe" panose="020B0502020203020203" pitchFamily="34" charset="-52"/>
              </a:rPr>
              <a:t>Получатели: микро- и малые предприятия во всех регионах России, ведущие деятельность по перечню кодов ОКВЭД</a:t>
            </a:r>
          </a:p>
          <a:p>
            <a:pPr>
              <a:lnSpc>
                <a:spcPct val="100000"/>
              </a:lnSpc>
            </a:pPr>
            <a:endParaRPr lang="ru-RU" sz="1300" spc="-1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E3186C-8B83-1AA8-89A1-546AE976F6B6}"/>
              </a:ext>
            </a:extLst>
          </p:cNvPr>
          <p:cNvSpPr txBox="1"/>
          <p:nvPr/>
        </p:nvSpPr>
        <p:spPr>
          <a:xfrm>
            <a:off x="1589913" y="1402672"/>
            <a:ext cx="8619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buNone/>
            </a:pPr>
            <a:r>
              <a:rPr lang="ru-RU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sz="28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Льготный лизинг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47A5C75-3173-E924-4A42-D14DC6B8E6E1}"/>
              </a:ext>
            </a:extLst>
          </p:cNvPr>
          <p:cNvSpPr/>
          <p:nvPr/>
        </p:nvSpPr>
        <p:spPr>
          <a:xfrm>
            <a:off x="911651" y="1563606"/>
            <a:ext cx="597553" cy="611424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7749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1EDBE-5A1C-2156-C09D-62CC918C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2094314-4D91-2B95-2CA9-6BA3E322892E}"/>
              </a:ext>
            </a:extLst>
          </p:cNvPr>
          <p:cNvSpPr txBox="1"/>
          <p:nvPr/>
        </p:nvSpPr>
        <p:spPr>
          <a:xfrm>
            <a:off x="708661" y="395564"/>
            <a:ext cx="7978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ИНСТРУМЕНТЫ </a:t>
            </a:r>
          </a:p>
          <a:p>
            <a:r>
              <a:rPr lang="ru-RU" sz="2000" dirty="0">
                <a:solidFill>
                  <a:schemeClr val="bg1"/>
                </a:solidFill>
                <a:latin typeface="Circe" panose="020B0502020203020203" pitchFamily="34" charset="-52"/>
              </a:rPr>
              <a:t>(ИП, микробизнес, малый и средний бизнес)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0641EC8E-720F-09ED-6A48-CC90AF0614CB}"/>
              </a:ext>
            </a:extLst>
          </p:cNvPr>
          <p:cNvSpPr/>
          <p:nvPr/>
        </p:nvSpPr>
        <p:spPr>
          <a:xfrm>
            <a:off x="6096000" y="1578402"/>
            <a:ext cx="5387340" cy="4884033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534D6BDB-139A-39C6-B53B-ED395108A39B}"/>
              </a:ext>
            </a:extLst>
          </p:cNvPr>
          <p:cNvSpPr/>
          <p:nvPr/>
        </p:nvSpPr>
        <p:spPr>
          <a:xfrm>
            <a:off x="652312" y="1578400"/>
            <a:ext cx="5108408" cy="4884035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dirty="0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Срок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до 12 мес. – на текущую деятельность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от 2 до 15 лет – инвестиционное финансирование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Приоритетные виды деятельности: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селекция, генетика, молочное скотоводство, птицеводство, производство яиц, мукомольное и хлебопекарное производство, первичная переработка животноводства</a:t>
            </a:r>
            <a:endParaRPr kumimoji="0" lang="ru-RU" sz="1200" b="1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EDB962-4643-8380-E4D9-EB375408FB7A}"/>
              </a:ext>
            </a:extLst>
          </p:cNvPr>
          <p:cNvSpPr txBox="1"/>
          <p:nvPr/>
        </p:nvSpPr>
        <p:spPr>
          <a:xfrm>
            <a:off x="6179478" y="2602771"/>
            <a:ext cx="510840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Сумма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от 100 млн до 2 млрд рублей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(до 80% от стоимости проекта)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Срок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до 12 лет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Ставка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7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,65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% годовых (3%+30% от ключевой ставки Банка России)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Цель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на инвестиционные цели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 на строительство или реконструкцию: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‒ гостиниц (категория не менее «три звезды» площадью не менее 5000 кв. м или с номерным фондом от 120 номеров)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‒ инфраструктурных проектов (с количеством посетителей в год: не менее 1 млн парки развлечений и аквапарки; не менее 0,45 млн - горнолыжные курорты)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‒ многофункциональных комплексов (в которых от 10% площади занимает гостиница или санаторий категории не менее «три звезды», от 120 номеров)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89F69E-8A85-0011-B936-3782A1A29F47}"/>
              </a:ext>
            </a:extLst>
          </p:cNvPr>
          <p:cNvSpPr txBox="1"/>
          <p:nvPr/>
        </p:nvSpPr>
        <p:spPr>
          <a:xfrm>
            <a:off x="6873297" y="1823124"/>
            <a:ext cx="441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ЛЬГОТНЫЙ КРЕДИТ ТУРИСТИЧЕСКОЙ ОТРАСЛИ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849BA-7C7A-F7B5-3AA7-7DDADAA73262}"/>
              </a:ext>
            </a:extLst>
          </p:cNvPr>
          <p:cNvSpPr txBox="1"/>
          <p:nvPr/>
        </p:nvSpPr>
        <p:spPr>
          <a:xfrm>
            <a:off x="904115" y="2737885"/>
            <a:ext cx="4048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,5 % годовых – для приоритетных видов*</a:t>
            </a:r>
            <a:b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9,5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% годовых – для других видов деятельности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8AB7F5-143A-EFFC-414D-5BA9FFEC1EFA}"/>
              </a:ext>
            </a:extLst>
          </p:cNvPr>
          <p:cNvSpPr txBox="1"/>
          <p:nvPr/>
        </p:nvSpPr>
        <p:spPr>
          <a:xfrm>
            <a:off x="1589914" y="1862826"/>
            <a:ext cx="396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ЛЬГОТНОЕКРЕДИТОВАНИЕ СЕЛЬХОЗПРОИЗВОДИТЕЛЕЙ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3274114F-F335-7E1C-42BC-6980E8492368}"/>
              </a:ext>
            </a:extLst>
          </p:cNvPr>
          <p:cNvSpPr/>
          <p:nvPr/>
        </p:nvSpPr>
        <p:spPr>
          <a:xfrm>
            <a:off x="911652" y="1862826"/>
            <a:ext cx="619968" cy="619968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5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46A823B-D1A7-FF00-3E0E-0D2D5BB362BD}"/>
              </a:ext>
            </a:extLst>
          </p:cNvPr>
          <p:cNvSpPr/>
          <p:nvPr/>
        </p:nvSpPr>
        <p:spPr>
          <a:xfrm>
            <a:off x="6249879" y="1862826"/>
            <a:ext cx="623417" cy="668184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58538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556ABF-9977-CB28-71DF-51C11493A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A44C0BE-D5D0-1544-BB30-CC9DA64EDCD6}"/>
              </a:ext>
            </a:extLst>
          </p:cNvPr>
          <p:cNvSpPr txBox="1"/>
          <p:nvPr/>
        </p:nvSpPr>
        <p:spPr>
          <a:xfrm>
            <a:off x="708661" y="395564"/>
            <a:ext cx="7978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ИНСТРУМЕНТЫ </a:t>
            </a:r>
          </a:p>
          <a:p>
            <a:r>
              <a:rPr lang="ru-RU" sz="2000" dirty="0">
                <a:solidFill>
                  <a:schemeClr val="bg1"/>
                </a:solidFill>
                <a:latin typeface="Circe" panose="020B0502020203020203" pitchFamily="34" charset="-52"/>
              </a:rPr>
              <a:t>(ИП, микробизнес, малый и средний бизнес)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F2EA570F-1ED1-E5EF-FD1F-633BE09F31B7}"/>
              </a:ext>
            </a:extLst>
          </p:cNvPr>
          <p:cNvSpPr/>
          <p:nvPr/>
        </p:nvSpPr>
        <p:spPr>
          <a:xfrm>
            <a:off x="6096000" y="1578402"/>
            <a:ext cx="5387340" cy="4884033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D4E3AD7A-FD12-056C-7DE2-6C45F80832D0}"/>
              </a:ext>
            </a:extLst>
          </p:cNvPr>
          <p:cNvSpPr/>
          <p:nvPr/>
        </p:nvSpPr>
        <p:spPr>
          <a:xfrm>
            <a:off x="652312" y="1578400"/>
            <a:ext cx="5108408" cy="4884035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>
              <a:solidFill>
                <a:srgbClr val="333333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3B807C-44BC-D7C2-ED57-E134FC805590}"/>
              </a:ext>
            </a:extLst>
          </p:cNvPr>
          <p:cNvSpPr txBox="1"/>
          <p:nvPr/>
        </p:nvSpPr>
        <p:spPr>
          <a:xfrm>
            <a:off x="6178858" y="2812153"/>
            <a:ext cx="510902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Сумма кредита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От 0,5 млн ₽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Ставка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9% годовых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Срок действия льготной ставки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Проектный срок проведения работ по сохранению и приспособлению ОКН, но не более предельных сроков отдельных этапов работ: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Проектирование — 18 месяцев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Проведение работ по сохранению и приспособлению ОКН (в зависимости от площади ОКН):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до 500 м² – 30 месяцев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до 1500 м² - 36 месяцев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до 5000 м² – 48 месяцев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более 5000 м² – 60 месяцев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Цель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Проведение работ по сохранению объектов культурного наследия, включённых в единый государственный реестр объектов культурного наследия (памятников истории и культуры) народов Российской Федерации, находящихся в неудовлетворительном состоянии</a:t>
            </a:r>
            <a:br>
              <a:rPr lang="ru-RU" sz="1100" dirty="0">
                <a:solidFill>
                  <a:schemeClr val="bg1"/>
                </a:solidFill>
              </a:rPr>
            </a:br>
            <a:br>
              <a:rPr lang="ru-RU" sz="1100" dirty="0">
                <a:solidFill>
                  <a:schemeClr val="bg1"/>
                </a:solidFill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2861B-C64F-7D32-6928-A246C9871C13}"/>
              </a:ext>
            </a:extLst>
          </p:cNvPr>
          <p:cNvSpPr txBox="1"/>
          <p:nvPr/>
        </p:nvSpPr>
        <p:spPr>
          <a:xfrm>
            <a:off x="7029154" y="1796491"/>
            <a:ext cx="4414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buNone/>
            </a:pPr>
            <a:r>
              <a:rPr lang="ru-RU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Программа льготного </a:t>
            </a:r>
            <a:r>
              <a:rPr lang="ru-RU" b="0" i="0" dirty="0">
                <a:solidFill>
                  <a:schemeClr val="bg1"/>
                </a:solidFill>
                <a:effectLst/>
                <a:latin typeface="Circe" panose="020B0604020202020204" charset="-52"/>
              </a:rPr>
              <a:t>кредитования</a:t>
            </a:r>
          </a:p>
          <a:p>
            <a:pPr algn="l">
              <a:buNone/>
            </a:pPr>
            <a:r>
              <a:rPr lang="ru-RU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на восстановление ОКН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2012F6-4F61-806A-7EBB-14880F7A3168}"/>
              </a:ext>
            </a:extLst>
          </p:cNvPr>
          <p:cNvSpPr txBox="1"/>
          <p:nvPr/>
        </p:nvSpPr>
        <p:spPr>
          <a:xfrm>
            <a:off x="765157" y="3162915"/>
            <a:ext cx="48827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buNone/>
            </a:pP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Сумма 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финансирования до 200 млн ₽</a:t>
            </a:r>
            <a:b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Ставка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 10% годовых</a:t>
            </a:r>
            <a:b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Срок финансирования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5 лет (действует льготная ставка).</a:t>
            </a:r>
            <a:b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Цель кредитования</a:t>
            </a: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: инвестиционное</a:t>
            </a:r>
            <a:b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Обеспечение: поручительство центра «Мой бизнес» покрывает до 70% от суммы (но не более 42 млн. рублей). </a:t>
            </a:r>
            <a:endParaRPr lang="en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5BC317-F6DC-6814-D584-132CDA5684BE}"/>
              </a:ext>
            </a:extLst>
          </p:cNvPr>
          <p:cNvSpPr txBox="1"/>
          <p:nvPr/>
        </p:nvSpPr>
        <p:spPr>
          <a:xfrm>
            <a:off x="1589914" y="1862826"/>
            <a:ext cx="396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>
              <a:buNone/>
            </a:pPr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Льготный кредит для предпринимателей</a:t>
            </a:r>
            <a:b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ОЭЗ "Ворота Байкала"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EC28413-9AEF-8384-9423-0A62BF460370}"/>
              </a:ext>
            </a:extLst>
          </p:cNvPr>
          <p:cNvSpPr/>
          <p:nvPr/>
        </p:nvSpPr>
        <p:spPr>
          <a:xfrm>
            <a:off x="911652" y="1862826"/>
            <a:ext cx="619968" cy="619968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irce" panose="020B0502020203020203" pitchFamily="34" charset="-52"/>
              </a:rPr>
              <a:t>7</a:t>
            </a:r>
            <a:endParaRPr lang="ru-RU" sz="4000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84B73E41-F1BA-3A43-8DE4-0B4E6B04E3D5}"/>
              </a:ext>
            </a:extLst>
          </p:cNvPr>
          <p:cNvSpPr/>
          <p:nvPr/>
        </p:nvSpPr>
        <p:spPr>
          <a:xfrm>
            <a:off x="6249879" y="1862826"/>
            <a:ext cx="623417" cy="668184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irce" panose="020B0502020203020203" pitchFamily="34" charset="-52"/>
              </a:rPr>
              <a:t>8</a:t>
            </a:r>
            <a:endParaRPr lang="ru-RU" sz="4000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8177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F1EDBE-5A1C-2156-C09D-62CC918C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2094314-4D91-2B95-2CA9-6BA3E322892E}"/>
              </a:ext>
            </a:extLst>
          </p:cNvPr>
          <p:cNvSpPr txBox="1"/>
          <p:nvPr/>
        </p:nvSpPr>
        <p:spPr>
          <a:xfrm>
            <a:off x="708661" y="395564"/>
            <a:ext cx="7978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ФИНАНСОВЫЕ ИНСТРУМЕНТЫ </a:t>
            </a:r>
          </a:p>
          <a:p>
            <a:r>
              <a:rPr lang="ru-RU" sz="2000" dirty="0">
                <a:solidFill>
                  <a:schemeClr val="bg1"/>
                </a:solidFill>
                <a:latin typeface="Circe" panose="020B0502020203020203" pitchFamily="34" charset="-52"/>
              </a:rPr>
              <a:t>(ИП, микробизнес, малый и средний бизнес)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534D6BDB-139A-39C6-B53B-ED395108A39B}"/>
              </a:ext>
            </a:extLst>
          </p:cNvPr>
          <p:cNvSpPr/>
          <p:nvPr/>
        </p:nvSpPr>
        <p:spPr>
          <a:xfrm>
            <a:off x="492404" y="1395684"/>
            <a:ext cx="10787943" cy="4571979"/>
          </a:xfrm>
          <a:prstGeom prst="roundRect">
            <a:avLst>
              <a:gd name="adj" fmla="val 9185"/>
            </a:avLst>
          </a:prstGeom>
          <a:gradFill>
            <a:gsLst>
              <a:gs pos="0">
                <a:srgbClr val="4A4A4A"/>
              </a:gs>
              <a:gs pos="100000">
                <a:srgbClr val="31313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849BA-7C7A-F7B5-3AA7-7DDADAA73262}"/>
              </a:ext>
            </a:extLst>
          </p:cNvPr>
          <p:cNvSpPr txBox="1"/>
          <p:nvPr/>
        </p:nvSpPr>
        <p:spPr>
          <a:xfrm>
            <a:off x="1589913" y="2602771"/>
            <a:ext cx="39487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bg1"/>
                </a:solidFill>
                <a:latin typeface="Circe" panose="020B0502020203020203" pitchFamily="34" charset="-52"/>
              </a:rPr>
              <a:t>о</a:t>
            </a:r>
            <a:r>
              <a:rPr lang="ru-RU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т 50</a:t>
            </a:r>
            <a:r>
              <a:rPr lang="en-US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0</a:t>
            </a:r>
            <a:r>
              <a:rPr lang="ru-RU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 тыс.</a:t>
            </a:r>
            <a:r>
              <a:rPr lang="en-US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 </a:t>
            </a:r>
            <a:r>
              <a:rPr lang="ru-RU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руб. </a:t>
            </a: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bg1"/>
                </a:solidFill>
                <a:latin typeface="Circe" panose="020B0502020203020203" pitchFamily="34" charset="-52"/>
              </a:rPr>
              <a:t>Срок: от 1-10 лет</a:t>
            </a:r>
            <a:endParaRPr lang="en-US" strike="noStrike" spc="-1" dirty="0">
              <a:solidFill>
                <a:schemeClr val="bg1"/>
              </a:solidFill>
              <a:latin typeface="Circe" panose="020B0502020203020203" pitchFamily="34" charset="-52"/>
            </a:endParaRPr>
          </a:p>
          <a:p>
            <a:pPr>
              <a:lnSpc>
                <a:spcPct val="100000"/>
              </a:lnSpc>
            </a:pPr>
            <a:r>
              <a:rPr lang="ru-RU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Ставка: от </a:t>
            </a:r>
            <a:r>
              <a:rPr lang="en-US" spc="-1" dirty="0">
                <a:solidFill>
                  <a:schemeClr val="bg1"/>
                </a:solidFill>
                <a:latin typeface="Circe" panose="020B0502020203020203" pitchFamily="34" charset="-52"/>
              </a:rPr>
              <a:t>18</a:t>
            </a:r>
            <a:r>
              <a:rPr lang="ru-RU" strike="noStrike" spc="-1" dirty="0">
                <a:solidFill>
                  <a:schemeClr val="bg1"/>
                </a:solidFill>
                <a:latin typeface="Circe" panose="020B0502020203020203" pitchFamily="34" charset="-52"/>
              </a:rPr>
              <a:t>%  годовых</a:t>
            </a: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chemeClr val="bg1"/>
                </a:solidFill>
                <a:latin typeface="Circe" panose="020B0502020203020203" pitchFamily="34" charset="-52"/>
              </a:rPr>
              <a:t>Залог: движимое/недвижимое имущество / ПОРУЧИТЕЛЬСТВО ФОНДА ЦЕНТР МОЙ БИЗНЕС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8AB7F5-143A-EFFC-414D-5BA9FFEC1EFA}"/>
              </a:ext>
            </a:extLst>
          </p:cNvPr>
          <p:cNvSpPr txBox="1"/>
          <p:nvPr/>
        </p:nvSpPr>
        <p:spPr>
          <a:xfrm>
            <a:off x="1589913" y="1862826"/>
            <a:ext cx="8507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Circe" panose="020B0502020203020203" pitchFamily="34" charset="-52"/>
              </a:rPr>
              <a:t>ФИНАНСИРОВАНИЕ В КОМЕРЧЕСКИХ БАНКАХ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3274114F-F335-7E1C-42BC-6980E8492368}"/>
              </a:ext>
            </a:extLst>
          </p:cNvPr>
          <p:cNvSpPr/>
          <p:nvPr/>
        </p:nvSpPr>
        <p:spPr>
          <a:xfrm>
            <a:off x="911652" y="1862826"/>
            <a:ext cx="619968" cy="619968"/>
          </a:xfrm>
          <a:prstGeom prst="roundRect">
            <a:avLst/>
          </a:prstGeom>
          <a:gradFill>
            <a:gsLst>
              <a:gs pos="0">
                <a:srgbClr val="FE583E"/>
              </a:gs>
              <a:gs pos="100000">
                <a:srgbClr val="EA3E2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irce" panose="020B0502020203020203" pitchFamily="34" charset="-52"/>
              </a:rPr>
              <a:t>9</a:t>
            </a:r>
            <a:endParaRPr lang="ru-RU" sz="4000" dirty="0">
              <a:solidFill>
                <a:schemeClr val="bg1"/>
              </a:solidFill>
              <a:latin typeface="Circe" panose="020B05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26813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6E3BA9-5CB8-F67E-7908-F768C95F7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E4757B6-B6CB-AAAB-9983-F97046BBF4BE}"/>
              </a:ext>
            </a:extLst>
          </p:cNvPr>
          <p:cNvSpPr/>
          <p:nvPr/>
        </p:nvSpPr>
        <p:spPr>
          <a:xfrm>
            <a:off x="344251" y="1642369"/>
            <a:ext cx="4774395" cy="5215631"/>
          </a:xfrm>
          <a:prstGeom prst="roundRect">
            <a:avLst>
              <a:gd name="adj" fmla="val 6011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Для производственных ОКВЭД: </a:t>
            </a:r>
            <a:b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70% от суммы финансирования </a:t>
            </a:r>
            <a:b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не более 42 млн. руб.  </a:t>
            </a:r>
          </a:p>
          <a:p>
            <a:pPr>
              <a:defRPr/>
            </a:pPr>
            <a:endParaRPr lang="ru-RU" sz="2000" dirty="0">
              <a:solidFill>
                <a:srgbClr val="4A4A4A"/>
              </a:solidFill>
              <a:latin typeface="Circe" panose="020B0604020202020204" charset="-52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Для ОКВЭД категорий 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G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, К, 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L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S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до 50% от суммы финансирования</a:t>
            </a:r>
            <a:b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не более 25 </a:t>
            </a:r>
            <a:r>
              <a:rPr lang="ru-RU" sz="2000" dirty="0" err="1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млн.руб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. </a:t>
            </a:r>
          </a:p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Вознаграждение 0,5% годовых от суммы поручительства.</a:t>
            </a:r>
            <a:endParaRPr lang="en-US" sz="2000" dirty="0">
              <a:solidFill>
                <a:srgbClr val="4A4A4A"/>
              </a:solidFill>
              <a:latin typeface="Circe" panose="020B0604020202020204" charset="-52"/>
              <a:cs typeface="Arial" panose="020B0604020202020204" pitchFamily="34" charset="0"/>
            </a:endParaRPr>
          </a:p>
          <a:p>
            <a:pPr marL="273050">
              <a:defRPr/>
            </a:pPr>
            <a:endParaRPr lang="en-US" sz="2000" dirty="0">
              <a:solidFill>
                <a:srgbClr val="4A4A4A"/>
              </a:solidFill>
              <a:latin typeface="Circe" panose="020B0604020202020204" charset="-52"/>
              <a:cs typeface="Arial" panose="020B0604020202020204" pitchFamily="34" charset="0"/>
            </a:endParaRPr>
          </a:p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G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-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45,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46,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47</a:t>
            </a:r>
            <a:r>
              <a:rPr lang="ru-RU" sz="14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-</a:t>
            </a:r>
            <a:r>
              <a:rPr lang="ru-RU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торговля, ремонт автотранспортных средств и мотоциклов;</a:t>
            </a:r>
            <a:r>
              <a:rPr lang="ru-RU" sz="14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</a:p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K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-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64,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65,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66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-деятельность финансовая и страховая;</a:t>
            </a:r>
          </a:p>
          <a:p>
            <a:pPr marL="273050">
              <a:defRPr/>
            </a:pP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L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–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68-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деятельность по операциям с недвижимым имуществом;</a:t>
            </a:r>
          </a:p>
          <a:p>
            <a:pPr marL="273050">
              <a:defRPr/>
            </a:pP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S -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94,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95,</a:t>
            </a:r>
            <a:r>
              <a:rPr lang="en-US" sz="2000" dirty="0">
                <a:solidFill>
                  <a:srgbClr val="4A4A4A"/>
                </a:solidFill>
                <a:latin typeface="Circe" panose="020B0604020202020204" charset="-52"/>
                <a:cs typeface="Arial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>96-предоставление прочих видов услуг;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F2C941-E66C-CBDD-9577-8E3EBD44C0E3}"/>
              </a:ext>
            </a:extLst>
          </p:cNvPr>
          <p:cNvSpPr txBox="1"/>
          <p:nvPr/>
        </p:nvSpPr>
        <p:spPr>
          <a:xfrm>
            <a:off x="344251" y="445676"/>
            <a:ext cx="10355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4000" dirty="0">
                <a:solidFill>
                  <a:schemeClr val="bg1"/>
                </a:solidFill>
                <a:latin typeface="Circe" panose="020B0502020203020203" pitchFamily="34" charset="-52"/>
              </a:rPr>
              <a:t>КРЕДИТНО-ГАРАНТИЙНЫЙ МЕХАНИЗМ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1F59FD77-8CC7-64A0-2286-04DBF9E38234}"/>
              </a:ext>
            </a:extLst>
          </p:cNvPr>
          <p:cNvCxnSpPr/>
          <p:nvPr/>
        </p:nvCxnSpPr>
        <p:spPr>
          <a:xfrm flipH="1" flipV="1">
            <a:off x="8736109" y="3058703"/>
            <a:ext cx="1963771" cy="2264356"/>
          </a:xfrm>
          <a:prstGeom prst="straightConnector1">
            <a:avLst/>
          </a:prstGeom>
          <a:noFill/>
          <a:ln w="12700">
            <a:solidFill>
              <a:srgbClr val="4A4A4A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9C5F2E4-2900-C721-B18E-6120E3AB3814}"/>
              </a:ext>
            </a:extLst>
          </p:cNvPr>
          <p:cNvCxnSpPr/>
          <p:nvPr/>
        </p:nvCxnSpPr>
        <p:spPr>
          <a:xfrm flipV="1">
            <a:off x="6786553" y="5651295"/>
            <a:ext cx="3806321" cy="12173"/>
          </a:xfrm>
          <a:prstGeom prst="straightConnector1">
            <a:avLst/>
          </a:prstGeom>
          <a:noFill/>
          <a:ln w="12700">
            <a:solidFill>
              <a:srgbClr val="4A4A4A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552A440A-95C9-9987-09CE-C809D00F2E46}"/>
              </a:ext>
            </a:extLst>
          </p:cNvPr>
          <p:cNvCxnSpPr/>
          <p:nvPr/>
        </p:nvCxnSpPr>
        <p:spPr>
          <a:xfrm flipH="1">
            <a:off x="6680857" y="3058703"/>
            <a:ext cx="1636474" cy="2337399"/>
          </a:xfrm>
          <a:prstGeom prst="straightConnector1">
            <a:avLst/>
          </a:prstGeom>
          <a:noFill/>
          <a:ln w="12700">
            <a:solidFill>
              <a:srgbClr val="4A4A4A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D787589-5EC9-A7AA-CC9D-EB7F8B9B0CD4}"/>
              </a:ext>
            </a:extLst>
          </p:cNvPr>
          <p:cNvSpPr txBox="1"/>
          <p:nvPr/>
        </p:nvSpPr>
        <p:spPr>
          <a:xfrm>
            <a:off x="10409762" y="6012214"/>
            <a:ext cx="1121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ФОНД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88B8DA-EAAB-E320-FFCE-E9D9F7510200}"/>
              </a:ext>
            </a:extLst>
          </p:cNvPr>
          <p:cNvSpPr txBox="1"/>
          <p:nvPr/>
        </p:nvSpPr>
        <p:spPr>
          <a:xfrm>
            <a:off x="7986134" y="2693842"/>
            <a:ext cx="1081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БАНК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A76B64-045C-A3BF-6118-0D6E17D0E4A3}"/>
              </a:ext>
            </a:extLst>
          </p:cNvPr>
          <p:cNvSpPr txBox="1"/>
          <p:nvPr/>
        </p:nvSpPr>
        <p:spPr>
          <a:xfrm rot="2950886">
            <a:off x="8848626" y="3978209"/>
            <a:ext cx="2100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поручительство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6084BE-226A-333D-6A60-4BE0752EA7A2}"/>
              </a:ext>
            </a:extLst>
          </p:cNvPr>
          <p:cNvSpPr txBox="1"/>
          <p:nvPr/>
        </p:nvSpPr>
        <p:spPr>
          <a:xfrm>
            <a:off x="7108992" y="5648497"/>
            <a:ext cx="3301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содействие кредитованию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DB0F4F-46A6-19AD-0C06-10B428D50E5E}"/>
              </a:ext>
            </a:extLst>
          </p:cNvPr>
          <p:cNvSpPr txBox="1"/>
          <p:nvPr/>
        </p:nvSpPr>
        <p:spPr>
          <a:xfrm>
            <a:off x="7723465" y="5300015"/>
            <a:ext cx="2060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вознаграждение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DBB3054-D0E7-4962-B0C6-AE5E83DA97A3}"/>
              </a:ext>
            </a:extLst>
          </p:cNvPr>
          <p:cNvSpPr txBox="1"/>
          <p:nvPr/>
        </p:nvSpPr>
        <p:spPr>
          <a:xfrm rot="18293360">
            <a:off x="6536883" y="4171190"/>
            <a:ext cx="1955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кредитование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C27951-9D72-88E1-012C-0F3E32C111E7}"/>
              </a:ext>
            </a:extLst>
          </p:cNvPr>
          <p:cNvSpPr txBox="1"/>
          <p:nvPr/>
        </p:nvSpPr>
        <p:spPr>
          <a:xfrm rot="18295291">
            <a:off x="6347534" y="4079812"/>
            <a:ext cx="1919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обеспечение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DD4673-CA44-CA29-7640-8989C7409F1C}"/>
              </a:ext>
            </a:extLst>
          </p:cNvPr>
          <p:cNvSpPr txBox="1"/>
          <p:nvPr/>
        </p:nvSpPr>
        <p:spPr>
          <a:xfrm>
            <a:off x="5702386" y="6008205"/>
            <a:ext cx="1277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4A4A4A"/>
                </a:solidFill>
                <a:latin typeface="Circe" panose="020B0502020203020203" pitchFamily="34" charset="-52"/>
              </a:rPr>
              <a:t>КЛИЕНТ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9D8B5BB-97C6-AFCF-9ACA-639D3CBFC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9868" y="5103827"/>
            <a:ext cx="861038" cy="861038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8899EB0-1EF2-962A-482F-B3E7AAC16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2580" y="5138967"/>
            <a:ext cx="825898" cy="825898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4B1CF45-910C-82AC-DA39-94F985661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3771" y="1917176"/>
            <a:ext cx="825898" cy="82589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AB19956-7DA7-C4F6-9036-16B19AA6DF17}"/>
              </a:ext>
            </a:extLst>
          </p:cNvPr>
          <p:cNvSpPr txBox="1"/>
          <p:nvPr/>
        </p:nvSpPr>
        <p:spPr>
          <a:xfrm>
            <a:off x="402344" y="1143552"/>
            <a:ext cx="5457436" cy="60529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ru-RU" sz="2000" baseline="30000" dirty="0">
                <a:solidFill>
                  <a:srgbClr val="4A4A4A"/>
                </a:solidFill>
                <a:latin typeface="Circe" panose="020B0604020202020204" charset="-52"/>
                <a:cs typeface="Arial" panose="020B0604020202020204" pitchFamily="34" charset="0"/>
              </a:rPr>
              <a:t>Поручительство предоставляется в качестве залогового обеспечения по кредитам, займам, банковской гарантии, лизингу</a:t>
            </a:r>
            <a:endParaRPr lang="ru-RU" sz="2000" dirty="0">
              <a:solidFill>
                <a:srgbClr val="4A4A4A"/>
              </a:solidFill>
              <a:latin typeface="Circe" panose="020B060402020202020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22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BBEA4"/>
            </a:gs>
            <a:gs pos="100000">
              <a:srgbClr val="BB9E8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CE87E6-382A-AFBB-C58E-9775AC2C7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230" y="3947970"/>
            <a:ext cx="2027548" cy="20275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919031-63D9-C710-2489-5D1976B7DCB6}"/>
              </a:ext>
            </a:extLst>
          </p:cNvPr>
          <p:cNvSpPr txBox="1"/>
          <p:nvPr/>
        </p:nvSpPr>
        <p:spPr>
          <a:xfrm>
            <a:off x="4983230" y="3113329"/>
            <a:ext cx="2027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САЙТ ЦЕНТРА </a:t>
            </a:r>
            <a:b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AB829B-DF4B-5644-C734-02090D4FA3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00" y="3920359"/>
            <a:ext cx="2041233" cy="20412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B81EE46-A913-4330-8D92-859446A3F643}"/>
              </a:ext>
            </a:extLst>
          </p:cNvPr>
          <p:cNvSpPr txBox="1"/>
          <p:nvPr/>
        </p:nvSpPr>
        <p:spPr>
          <a:xfrm>
            <a:off x="8796299" y="2867107"/>
            <a:ext cx="204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ТЕЛЕГРАМ-КАНАЛ ЦЕНТРА </a:t>
            </a:r>
            <a:b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«МОЙ БИЗНЕС»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4BF983-77A4-0A8F-A567-4F330A049F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38" y="3950553"/>
            <a:ext cx="2027548" cy="20275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6E2668-40C7-DDDB-5C4E-C476F2C29065}"/>
              </a:ext>
            </a:extLst>
          </p:cNvPr>
          <p:cNvSpPr txBox="1"/>
          <p:nvPr/>
        </p:nvSpPr>
        <p:spPr>
          <a:xfrm>
            <a:off x="1006292" y="2620886"/>
            <a:ext cx="2413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ТЕЛЕГРАМ-КАНАЛ ДИРЕКТОРА ЦЕНТРА </a:t>
            </a:r>
            <a:b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dirty="0">
                <a:solidFill>
                  <a:srgbClr val="4A4A4A"/>
                </a:solidFill>
                <a:latin typeface="Circe" panose="020B0502020203020203" pitchFamily="34" charset="-52"/>
                <a:cs typeface="Lato Light"/>
              </a:rPr>
              <a:t>«МОЙ БИЗНЕС» ОКЛАДНИКОВОЙ Д.Р.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C9D0378-4611-B99B-D301-285BDA4EA399}"/>
              </a:ext>
            </a:extLst>
          </p:cNvPr>
          <p:cNvSpPr/>
          <p:nvPr/>
        </p:nvSpPr>
        <p:spPr>
          <a:xfrm>
            <a:off x="2539364" y="1032098"/>
            <a:ext cx="7113271" cy="98510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A4A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dirty="0">
                <a:solidFill>
                  <a:srgbClr val="4A4A4A"/>
                </a:solidFill>
                <a:latin typeface="Circe" panose="020B0502020203020203" pitchFamily="34" charset="-52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9012881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6638</TotalTime>
  <Words>1122</Words>
  <Application>Microsoft Office PowerPoint</Application>
  <PresentationFormat>Широкоэкранный</PresentationFormat>
  <Paragraphs>127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Circe</vt:lpstr>
      <vt:lpstr>Calibri</vt:lpstr>
      <vt:lpstr>Arial</vt:lpstr>
      <vt:lpstr>Calibri Light</vt:lpstr>
      <vt:lpstr>Open Sans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Окладникова Диляра Рамисовна</dc:creator>
  <cp:lastModifiedBy>Храмова Ирина Геннадьевна</cp:lastModifiedBy>
  <cp:revision>223</cp:revision>
  <cp:lastPrinted>2025-11-19T01:28:28Z</cp:lastPrinted>
  <dcterms:modified xsi:type="dcterms:W3CDTF">2026-04-06T09:29:00Z</dcterms:modified>
</cp:coreProperties>
</file>